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2"/>
  </p:notesMasterIdLst>
  <p:sldIdLst>
    <p:sldId id="286" r:id="rId2"/>
    <p:sldId id="295" r:id="rId3"/>
    <p:sldId id="296" r:id="rId4"/>
    <p:sldId id="299" r:id="rId5"/>
    <p:sldId id="300" r:id="rId6"/>
    <p:sldId id="301" r:id="rId7"/>
    <p:sldId id="322" r:id="rId8"/>
    <p:sldId id="303" r:id="rId9"/>
    <p:sldId id="323" r:id="rId10"/>
    <p:sldId id="305" r:id="rId11"/>
    <p:sldId id="306" r:id="rId12"/>
    <p:sldId id="308" r:id="rId13"/>
    <p:sldId id="309" r:id="rId14"/>
    <p:sldId id="324" r:id="rId15"/>
    <p:sldId id="325" r:id="rId16"/>
    <p:sldId id="313" r:id="rId17"/>
    <p:sldId id="315" r:id="rId18"/>
    <p:sldId id="316" r:id="rId19"/>
    <p:sldId id="319" r:id="rId20"/>
    <p:sldId id="32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DAFA672-2348-4934-A5F2-A76B2F75CE3C}">
          <p14:sldIdLst>
            <p14:sldId id="286"/>
          </p14:sldIdLst>
        </p14:section>
        <p14:section name="Content slides" id="{BFE9383A-14B1-4B68-980F-9053C18362CA}">
          <p14:sldIdLst>
            <p14:sldId id="295"/>
            <p14:sldId id="296"/>
            <p14:sldId id="299"/>
            <p14:sldId id="300"/>
            <p14:sldId id="301"/>
            <p14:sldId id="322"/>
            <p14:sldId id="303"/>
            <p14:sldId id="323"/>
            <p14:sldId id="305"/>
            <p14:sldId id="306"/>
            <p14:sldId id="308"/>
            <p14:sldId id="309"/>
            <p14:sldId id="324"/>
            <p14:sldId id="325"/>
            <p14:sldId id="313"/>
            <p14:sldId id="315"/>
            <p14:sldId id="316"/>
            <p14:sldId id="319"/>
            <p14:sldId id="3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7B4"/>
    <a:srgbClr val="498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6B0BF-1C4F-4F6D-B139-7C18333D14F9}" v="73" dt="2021-01-12T22:37:04.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F0A45-4E00-46A2-971A-3822E0249C78}"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1B71B-F2F9-4BBD-9590-8915B40E28D6}" type="slidenum">
              <a:rPr lang="en-US" smtClean="0"/>
              <a:t>‹#›</a:t>
            </a:fld>
            <a:endParaRPr lang="en-US"/>
          </a:p>
        </p:txBody>
      </p:sp>
    </p:spTree>
    <p:extLst>
      <p:ext uri="{BB962C8B-B14F-4D97-AF65-F5344CB8AC3E}">
        <p14:creationId xmlns:p14="http://schemas.microsoft.com/office/powerpoint/2010/main" val="353185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7436EC-3DE9-4A00-A6E8-F93AAFA501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242025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436EC-3DE9-4A00-A6E8-F93AAFA501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215137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436EC-3DE9-4A00-A6E8-F93AAFA501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346005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436EC-3DE9-4A00-A6E8-F93AAFA501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232148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436EC-3DE9-4A00-A6E8-F93AAFA501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57259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7436EC-3DE9-4A00-A6E8-F93AAFA5019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338588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7436EC-3DE9-4A00-A6E8-F93AAFA50192}"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31839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7436EC-3DE9-4A00-A6E8-F93AAFA50192}"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79428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436EC-3DE9-4A00-A6E8-F93AAFA50192}"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15117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7436EC-3DE9-4A00-A6E8-F93AAFA5019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348202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7436EC-3DE9-4A00-A6E8-F93AAFA5019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A1733-B56F-4A1D-BA51-987406D13B59}" type="slidenum">
              <a:rPr lang="en-US" smtClean="0"/>
              <a:t>‹#›</a:t>
            </a:fld>
            <a:endParaRPr lang="en-US"/>
          </a:p>
        </p:txBody>
      </p:sp>
    </p:spTree>
    <p:extLst>
      <p:ext uri="{BB962C8B-B14F-4D97-AF65-F5344CB8AC3E}">
        <p14:creationId xmlns:p14="http://schemas.microsoft.com/office/powerpoint/2010/main" val="345964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436EC-3DE9-4A00-A6E8-F93AAFA50192}" type="datetimeFigureOut">
              <a:rPr lang="en-US" smtClean="0"/>
              <a:t>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A1733-B56F-4A1D-BA51-987406D13B59}" type="slidenum">
              <a:rPr lang="en-US" smtClean="0"/>
              <a:t>‹#›</a:t>
            </a:fld>
            <a:endParaRPr lang="en-US"/>
          </a:p>
        </p:txBody>
      </p:sp>
      <p:pic>
        <p:nvPicPr>
          <p:cNvPr id="7" name="Picture 6">
            <a:extLst>
              <a:ext uri="{FF2B5EF4-FFF2-40B4-BE49-F238E27FC236}">
                <a16:creationId xmlns:a16="http://schemas.microsoft.com/office/drawing/2014/main" id="{769FB0AF-3CE2-4D29-89AD-4F3317A3D3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30853" y="5845370"/>
            <a:ext cx="1249180" cy="914400"/>
          </a:xfrm>
          <a:prstGeom prst="rect">
            <a:avLst/>
          </a:prstGeom>
        </p:spPr>
      </p:pic>
      <p:sp>
        <p:nvSpPr>
          <p:cNvPr id="8" name="Rectangle 7">
            <a:extLst>
              <a:ext uri="{FF2B5EF4-FFF2-40B4-BE49-F238E27FC236}">
                <a16:creationId xmlns:a16="http://schemas.microsoft.com/office/drawing/2014/main" id="{F13DC962-4934-41A7-A5F0-2F1721F0963D}"/>
              </a:ext>
            </a:extLst>
          </p:cNvPr>
          <p:cNvSpPr/>
          <p:nvPr userDrawn="1"/>
        </p:nvSpPr>
        <p:spPr>
          <a:xfrm>
            <a:off x="0" y="0"/>
            <a:ext cx="12192000" cy="182880"/>
          </a:xfrm>
          <a:prstGeom prst="rect">
            <a:avLst/>
          </a:prstGeom>
          <a:solidFill>
            <a:srgbClr val="498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A148A8-DA7A-4CA9-BF47-04492735F0F5}"/>
              </a:ext>
            </a:extLst>
          </p:cNvPr>
          <p:cNvSpPr/>
          <p:nvPr userDrawn="1"/>
        </p:nvSpPr>
        <p:spPr>
          <a:xfrm>
            <a:off x="0" y="6676055"/>
            <a:ext cx="12192000" cy="182880"/>
          </a:xfrm>
          <a:prstGeom prst="rect">
            <a:avLst/>
          </a:prstGeom>
          <a:solidFill>
            <a:srgbClr val="498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60105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svg"/><Relationship Id="rId12"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mailto:wchavez@GOBHI.org"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2A8E5AA-22F3-4143-ADD0-A6F958445669}"/>
              </a:ext>
            </a:extLst>
          </p:cNvPr>
          <p:cNvPicPr>
            <a:picLocks noChangeAspect="1"/>
          </p:cNvPicPr>
          <p:nvPr/>
        </p:nvPicPr>
        <p:blipFill rotWithShape="1">
          <a:blip r:embed="rId4">
            <a:extLst>
              <a:ext uri="{28A0092B-C50C-407E-A947-70E740481C1C}">
                <a14:useLocalDpi xmlns:a14="http://schemas.microsoft.com/office/drawing/2010/main" val="0"/>
              </a:ext>
            </a:extLst>
          </a:blip>
          <a:srcRect l="7788" r="7790" b="-1"/>
          <a:stretch/>
        </p:blipFill>
        <p:spPr>
          <a:xfrm>
            <a:off x="0" y="0"/>
            <a:ext cx="12191980" cy="4801868"/>
          </a:xfrm>
          <a:prstGeom prst="rect">
            <a:avLst/>
          </a:prstGeom>
        </p:spPr>
      </p:pic>
      <p:pic>
        <p:nvPicPr>
          <p:cNvPr id="36" name="Picture 15">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37" name="Picture 17">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0" name="Rectangle 19">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799903" y="5152542"/>
            <a:ext cx="10592174" cy="1323763"/>
          </a:xfrm>
        </p:spPr>
        <p:txBody>
          <a:bodyPr anchor="t">
            <a:noAutofit/>
          </a:bodyPr>
          <a:lstStyle/>
          <a:p>
            <a:pPr algn="l"/>
            <a:r>
              <a:rPr lang="en-US" sz="4400" dirty="0">
                <a:solidFill>
                  <a:schemeClr val="tx1">
                    <a:lumMod val="75000"/>
                    <a:lumOff val="25000"/>
                  </a:schemeClr>
                </a:solidFill>
                <a:latin typeface="Palanquin" panose="020B0004020203020204" pitchFamily="34" charset="0"/>
                <a:ea typeface="+mj-lt"/>
                <a:cs typeface="Palanquin" panose="020B0004020203020204" pitchFamily="34" charset="0"/>
              </a:rPr>
              <a:t>Medicaid Fraud, Waste, and Abuse (FWA) </a:t>
            </a:r>
            <a:br>
              <a:rPr lang="en-US" sz="4400" dirty="0">
                <a:solidFill>
                  <a:schemeClr val="tx1">
                    <a:lumMod val="75000"/>
                    <a:lumOff val="25000"/>
                  </a:schemeClr>
                </a:solidFill>
                <a:latin typeface="Palanquin" panose="020B0004020203020204" pitchFamily="34" charset="0"/>
                <a:ea typeface="+mj-lt"/>
                <a:cs typeface="Palanquin" panose="020B0004020203020204" pitchFamily="34" charset="0"/>
              </a:rPr>
            </a:br>
            <a:r>
              <a:rPr lang="en-US" sz="4400" dirty="0">
                <a:solidFill>
                  <a:schemeClr val="tx1">
                    <a:lumMod val="75000"/>
                    <a:lumOff val="25000"/>
                  </a:schemeClr>
                </a:solidFill>
                <a:latin typeface="Palanquin" panose="020B0004020203020204" pitchFamily="34" charset="0"/>
                <a:ea typeface="+mj-lt"/>
                <a:cs typeface="Palanquin" panose="020B0004020203020204" pitchFamily="34" charset="0"/>
              </a:rPr>
              <a:t>Prevention</a:t>
            </a:r>
            <a:endParaRPr lang="en-US" sz="4400" dirty="0">
              <a:solidFill>
                <a:schemeClr val="tx1">
                  <a:lumMod val="75000"/>
                  <a:lumOff val="25000"/>
                </a:schemeClr>
              </a:solidFill>
              <a:latin typeface="Palanquin" panose="020B0004020203020204" pitchFamily="34" charset="0"/>
              <a:cs typeface="Palanquin" panose="020B0004020203020204" pitchFamily="34" charset="0"/>
            </a:endParaRPr>
          </a:p>
        </p:txBody>
      </p:sp>
      <p:pic>
        <p:nvPicPr>
          <p:cNvPr id="23" name="Picture 22">
            <a:extLst>
              <a:ext uri="{FF2B5EF4-FFF2-40B4-BE49-F238E27FC236}">
                <a16:creationId xmlns:a16="http://schemas.microsoft.com/office/drawing/2014/main" id="{16F5BCE3-45BF-49C9-BE7A-7E7C6FFBFF4F}"/>
              </a:ext>
            </a:extLst>
          </p:cNvPr>
          <p:cNvPicPr>
            <a:picLocks noChangeAspect="1"/>
          </p:cNvPicPr>
          <p:nvPr/>
        </p:nvPicPr>
        <p:blipFill>
          <a:blip r:embed="rId6"/>
          <a:stretch>
            <a:fillRect/>
          </a:stretch>
        </p:blipFill>
        <p:spPr>
          <a:xfrm>
            <a:off x="10710789" y="5806493"/>
            <a:ext cx="1255885" cy="920576"/>
          </a:xfrm>
          <a:prstGeom prst="rect">
            <a:avLst/>
          </a:prstGeom>
        </p:spPr>
      </p:pic>
      <p:pic>
        <p:nvPicPr>
          <p:cNvPr id="2" name="FWA 1">
            <a:hlinkClick r:id="" action="ppaction://media"/>
            <a:extLst>
              <a:ext uri="{FF2B5EF4-FFF2-40B4-BE49-F238E27FC236}">
                <a16:creationId xmlns:a16="http://schemas.microsoft.com/office/drawing/2014/main" id="{F2C671F8-DDC4-41FF-90C3-D545B6EB866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33931" y="381695"/>
            <a:ext cx="609600" cy="609600"/>
          </a:xfrm>
          <a:prstGeom prst="rect">
            <a:avLst/>
          </a:prstGeom>
        </p:spPr>
      </p:pic>
    </p:spTree>
    <p:extLst>
      <p:ext uri="{BB962C8B-B14F-4D97-AF65-F5344CB8AC3E}">
        <p14:creationId xmlns:p14="http://schemas.microsoft.com/office/powerpoint/2010/main" val="28091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1939" y="2048951"/>
            <a:ext cx="4112969" cy="2760098"/>
          </a:xfrm>
        </p:spPr>
        <p:txBody>
          <a:bodyPr>
            <a:normAutofit/>
          </a:bodyPr>
          <a:lstStyle/>
          <a:p>
            <a:pPr algn="ctr"/>
            <a:r>
              <a:rPr lang="en-US" dirty="0">
                <a:solidFill>
                  <a:srgbClr val="FFFFFF"/>
                </a:solidFill>
                <a:latin typeface="Palanquin" panose="020B0004020203020204" pitchFamily="34" charset="0"/>
                <a:cs typeface="Palanquin" panose="020B0004020203020204" pitchFamily="34" charset="0"/>
              </a:rPr>
              <a:t>The difference between fraud and abuse…</a:t>
            </a:r>
          </a:p>
        </p:txBody>
      </p:sp>
      <p:sp>
        <p:nvSpPr>
          <p:cNvPr id="3" name="Content Placeholder 2"/>
          <p:cNvSpPr>
            <a:spLocks noGrp="1"/>
          </p:cNvSpPr>
          <p:nvPr>
            <p:ph idx="1"/>
          </p:nvPr>
        </p:nvSpPr>
        <p:spPr>
          <a:xfrm>
            <a:off x="6300159" y="643447"/>
            <a:ext cx="5306084" cy="5571106"/>
          </a:xfrm>
        </p:spPr>
        <p:txBody>
          <a:bodyPr anchor="ctr">
            <a:normAutofit/>
          </a:bodyPr>
          <a:lstStyle/>
          <a:p>
            <a:pPr marL="0" indent="0">
              <a:spcBef>
                <a:spcPts val="600"/>
              </a:spcBef>
              <a:buNone/>
              <a:defRPr/>
            </a:pPr>
            <a:r>
              <a:rPr lang="en-US" sz="2200" dirty="0">
                <a:solidFill>
                  <a:schemeClr val="tx1">
                    <a:lumMod val="75000"/>
                    <a:lumOff val="25000"/>
                  </a:schemeClr>
                </a:solidFill>
                <a:latin typeface="Palanquin" panose="020B0004020203020204" pitchFamily="34" charset="0"/>
                <a:cs typeface="Palanquin" panose="020B0004020203020204" pitchFamily="34" charset="0"/>
              </a:rPr>
              <a:t>…is the </a:t>
            </a:r>
            <a:r>
              <a:rPr lang="en-US" sz="2200" b="1" i="1" dirty="0">
                <a:solidFill>
                  <a:schemeClr val="tx1">
                    <a:lumMod val="75000"/>
                    <a:lumOff val="25000"/>
                  </a:schemeClr>
                </a:solidFill>
                <a:latin typeface="Palanquin" panose="020B0004020203020204" pitchFamily="34" charset="0"/>
                <a:cs typeface="Palanquin" panose="020B0004020203020204" pitchFamily="34" charset="0"/>
              </a:rPr>
              <a:t>intent</a:t>
            </a:r>
            <a:r>
              <a:rPr lang="en-US" sz="2200" dirty="0">
                <a:solidFill>
                  <a:schemeClr val="tx1">
                    <a:lumMod val="75000"/>
                    <a:lumOff val="25000"/>
                  </a:schemeClr>
                </a:solidFill>
                <a:latin typeface="Palanquin" panose="020B0004020203020204" pitchFamily="34" charset="0"/>
                <a:cs typeface="Palanquin" panose="020B0004020203020204" pitchFamily="34" charset="0"/>
              </a:rPr>
              <a:t> behind the action:</a:t>
            </a:r>
          </a:p>
          <a:p>
            <a:pPr marL="0" indent="0">
              <a:spcBef>
                <a:spcPts val="600"/>
              </a:spcBef>
              <a:buNone/>
              <a:defRPr/>
            </a:pPr>
            <a:endParaRPr lang="en-US" sz="2200" dirty="0">
              <a:solidFill>
                <a:schemeClr val="tx1">
                  <a:lumMod val="75000"/>
                  <a:lumOff val="25000"/>
                </a:schemeClr>
              </a:solidFill>
              <a:latin typeface="Palanquin" panose="020B0004020203020204" pitchFamily="34" charset="0"/>
              <a:cs typeface="Palanquin" panose="020B0004020203020204" pitchFamily="34" charset="0"/>
            </a:endParaRPr>
          </a:p>
          <a:p>
            <a:pPr>
              <a:spcBef>
                <a:spcPts val="600"/>
              </a:spcBef>
              <a:spcAft>
                <a:spcPts val="1200"/>
              </a:spcAft>
              <a:buFont typeface="Wingdings" panose="05000000000000000000" pitchFamily="2" charset="2"/>
              <a:buChar char="§"/>
              <a:defRPr/>
            </a:pPr>
            <a:r>
              <a:rPr lang="en-US" sz="2200" b="1" dirty="0">
                <a:solidFill>
                  <a:schemeClr val="tx1">
                    <a:lumMod val="75000"/>
                    <a:lumOff val="25000"/>
                  </a:schemeClr>
                </a:solidFill>
                <a:latin typeface="Palanquin" panose="020B0004020203020204" pitchFamily="34" charset="0"/>
                <a:cs typeface="Palanquin" panose="020B0004020203020204" pitchFamily="34" charset="0"/>
              </a:rPr>
              <a:t>Fraud</a:t>
            </a:r>
            <a:r>
              <a:rPr lang="en-US" sz="2200" dirty="0">
                <a:solidFill>
                  <a:schemeClr val="tx1">
                    <a:lumMod val="75000"/>
                    <a:lumOff val="25000"/>
                  </a:schemeClr>
                </a:solidFill>
                <a:latin typeface="Palanquin" panose="020B0004020203020204" pitchFamily="34" charset="0"/>
                <a:cs typeface="Palanquin" panose="020B0004020203020204" pitchFamily="34" charset="0"/>
              </a:rPr>
              <a:t> is </a:t>
            </a:r>
            <a:r>
              <a:rPr lang="en-US" sz="2200" i="1" dirty="0">
                <a:solidFill>
                  <a:schemeClr val="tx1">
                    <a:lumMod val="75000"/>
                    <a:lumOff val="25000"/>
                  </a:schemeClr>
                </a:solidFill>
                <a:latin typeface="Palanquin" panose="020B0004020203020204" pitchFamily="34" charset="0"/>
                <a:cs typeface="Palanquin" panose="020B0004020203020204" pitchFamily="34" charset="0"/>
              </a:rPr>
              <a:t>intentional </a:t>
            </a:r>
            <a:r>
              <a:rPr lang="en-US" sz="2200" dirty="0">
                <a:solidFill>
                  <a:schemeClr val="tx1">
                    <a:lumMod val="75000"/>
                    <a:lumOff val="25000"/>
                  </a:schemeClr>
                </a:solidFill>
                <a:latin typeface="Palanquin" panose="020B0004020203020204" pitchFamily="34" charset="0"/>
                <a:cs typeface="Palanquin" panose="020B0004020203020204" pitchFamily="34" charset="0"/>
              </a:rPr>
              <a:t>deception or misrepresentation with knowledge that the information is false</a:t>
            </a:r>
          </a:p>
          <a:p>
            <a:pPr>
              <a:spcBef>
                <a:spcPts val="600"/>
              </a:spcBef>
              <a:spcAft>
                <a:spcPts val="1200"/>
              </a:spcAft>
              <a:buFont typeface="Wingdings" panose="05000000000000000000" pitchFamily="2" charset="2"/>
              <a:buChar char="§"/>
              <a:defRPr/>
            </a:pPr>
            <a:r>
              <a:rPr lang="en-US" sz="2200" b="1" dirty="0">
                <a:solidFill>
                  <a:schemeClr val="tx1">
                    <a:lumMod val="75000"/>
                    <a:lumOff val="25000"/>
                  </a:schemeClr>
                </a:solidFill>
                <a:latin typeface="Palanquin" panose="020B0004020203020204" pitchFamily="34" charset="0"/>
                <a:cs typeface="Palanquin" panose="020B0004020203020204" pitchFamily="34" charset="0"/>
              </a:rPr>
              <a:t>Abuse</a:t>
            </a:r>
            <a:r>
              <a:rPr lang="en-US" sz="2200" dirty="0">
                <a:solidFill>
                  <a:schemeClr val="tx1">
                    <a:lumMod val="75000"/>
                    <a:lumOff val="25000"/>
                  </a:schemeClr>
                </a:solidFill>
                <a:latin typeface="Palanquin" panose="020B0004020203020204" pitchFamily="34" charset="0"/>
                <a:cs typeface="Palanquin" panose="020B0004020203020204" pitchFamily="34" charset="0"/>
              </a:rPr>
              <a:t> involves actions that are inconsistent with sound fiscal, business or accepted behavioral healthcare practices and result in an unnecessary cost or in reimbursement for services that are not medically necessary or that fail to meet professionally recognized standards for healthcare. Abuse can result in the same process impediments and unnecessary cost of care as fraud</a:t>
            </a:r>
          </a:p>
        </p:txBody>
      </p:sp>
      <p:pic>
        <p:nvPicPr>
          <p:cNvPr id="4" name="Picture 3">
            <a:extLst>
              <a:ext uri="{FF2B5EF4-FFF2-40B4-BE49-F238E27FC236}">
                <a16:creationId xmlns:a16="http://schemas.microsoft.com/office/drawing/2014/main" id="{3BA8AAEE-05C2-494D-A4BD-270617059DB9}"/>
              </a:ext>
            </a:extLst>
          </p:cNvPr>
          <p:cNvPicPr>
            <a:picLocks noChangeAspect="1"/>
          </p:cNvPicPr>
          <p:nvPr/>
        </p:nvPicPr>
        <p:blipFill>
          <a:blip r:embed="rId5"/>
          <a:stretch>
            <a:fillRect/>
          </a:stretch>
        </p:blipFill>
        <p:spPr>
          <a:xfrm>
            <a:off x="10786164" y="5874361"/>
            <a:ext cx="1255885" cy="920576"/>
          </a:xfrm>
          <a:prstGeom prst="rect">
            <a:avLst/>
          </a:prstGeom>
        </p:spPr>
      </p:pic>
      <p:pic>
        <p:nvPicPr>
          <p:cNvPr id="5" name="FWA 9">
            <a:hlinkClick r:id="" action="ppaction://media"/>
            <a:extLst>
              <a:ext uri="{FF2B5EF4-FFF2-40B4-BE49-F238E27FC236}">
                <a16:creationId xmlns:a16="http://schemas.microsoft.com/office/drawing/2014/main" id="{1F4A2DA7-211A-4B37-B2E4-9305C87907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09306" y="255165"/>
            <a:ext cx="609600" cy="609600"/>
          </a:xfrm>
          <a:prstGeom prst="rect">
            <a:avLst/>
          </a:prstGeom>
        </p:spPr>
      </p:pic>
    </p:spTree>
    <p:extLst>
      <p:ext uri="{BB962C8B-B14F-4D97-AF65-F5344CB8AC3E}">
        <p14:creationId xmlns:p14="http://schemas.microsoft.com/office/powerpoint/2010/main" val="16401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100" y="411822"/>
            <a:ext cx="5257800" cy="946659"/>
          </a:xfrm>
        </p:spPr>
        <p:txBody>
          <a:bodyPr/>
          <a:lstStyle/>
          <a:p>
            <a:pPr algn="ctr"/>
            <a:r>
              <a:rPr lang="en-US" dirty="0">
                <a:solidFill>
                  <a:schemeClr val="tx1">
                    <a:lumMod val="75000"/>
                    <a:lumOff val="25000"/>
                  </a:schemeClr>
                </a:solidFill>
                <a:latin typeface="Palanquin" panose="020B0004020203020204" pitchFamily="34" charset="0"/>
                <a:cs typeface="Palanquin" panose="020B0004020203020204" pitchFamily="34" charset="0"/>
              </a:rPr>
              <a:t>False Claims Act</a:t>
            </a:r>
          </a:p>
        </p:txBody>
      </p:sp>
      <p:sp>
        <p:nvSpPr>
          <p:cNvPr id="4" name="Content Placeholder 2">
            <a:extLst>
              <a:ext uri="{FF2B5EF4-FFF2-40B4-BE49-F238E27FC236}">
                <a16:creationId xmlns:a16="http://schemas.microsoft.com/office/drawing/2014/main" id="{B960F24E-898A-4B1A-B5C1-F557ECAE52FF}"/>
              </a:ext>
            </a:extLst>
          </p:cNvPr>
          <p:cNvSpPr txBox="1">
            <a:spLocks/>
          </p:cNvSpPr>
          <p:nvPr/>
        </p:nvSpPr>
        <p:spPr>
          <a:xfrm>
            <a:off x="538652" y="2946214"/>
            <a:ext cx="10668549" cy="1206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Font typeface="Arial" panose="020B0604020202020204" pitchFamily="34" charset="0"/>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Even if an overcharge is unintentional, a provider can be charged under the civil False Claims Act for “knowingly” submitting a false claim (which also means “should have known better”)</a:t>
            </a:r>
          </a:p>
        </p:txBody>
      </p:sp>
      <p:sp>
        <p:nvSpPr>
          <p:cNvPr id="5" name="Content Placeholder 2">
            <a:extLst>
              <a:ext uri="{FF2B5EF4-FFF2-40B4-BE49-F238E27FC236}">
                <a16:creationId xmlns:a16="http://schemas.microsoft.com/office/drawing/2014/main" id="{2A92B1DB-2D58-4DC6-B985-7BB64E7C5577}"/>
              </a:ext>
            </a:extLst>
          </p:cNvPr>
          <p:cNvSpPr txBox="1">
            <a:spLocks/>
          </p:cNvSpPr>
          <p:nvPr/>
        </p:nvSpPr>
        <p:spPr>
          <a:xfrm>
            <a:off x="538652" y="1325548"/>
            <a:ext cx="10668549" cy="1385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Font typeface="Arial" panose="020B0604020202020204" pitchFamily="34" charset="0"/>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A violation of these Oregon laws may result in repayment of the excess payments and a civil penalty of up to three times the payment amount, plus the state's costs and disbursements to recover the payments, and suspension or termination from the Medicaid program</a:t>
            </a:r>
          </a:p>
        </p:txBody>
      </p:sp>
      <p:sp>
        <p:nvSpPr>
          <p:cNvPr id="8" name="Content Placeholder 2">
            <a:extLst>
              <a:ext uri="{FF2B5EF4-FFF2-40B4-BE49-F238E27FC236}">
                <a16:creationId xmlns:a16="http://schemas.microsoft.com/office/drawing/2014/main" id="{B68B165D-F9AC-4DB9-A761-74C2DC79E552}"/>
              </a:ext>
            </a:extLst>
          </p:cNvPr>
          <p:cNvSpPr>
            <a:spLocks noGrp="1"/>
          </p:cNvSpPr>
          <p:nvPr>
            <p:ph idx="1"/>
          </p:nvPr>
        </p:nvSpPr>
        <p:spPr>
          <a:xfrm>
            <a:off x="538654" y="4388129"/>
            <a:ext cx="5896761" cy="1468754"/>
          </a:xfrm>
        </p:spPr>
        <p:txBody>
          <a:bodyPr>
            <a:noAutofit/>
          </a:bodyPr>
          <a:lstStyle/>
          <a:p>
            <a:pPr marL="0" indent="0">
              <a:spcBef>
                <a:spcPts val="600"/>
              </a:spcBef>
              <a:spcAft>
                <a:spcPts val="1200"/>
              </a:spcAft>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In addition, any person who violates these laws may be guilty of a Class C felony punishable by imprisonment for up to five years and a fine up to $125,000</a:t>
            </a:r>
          </a:p>
        </p:txBody>
      </p:sp>
      <p:pic>
        <p:nvPicPr>
          <p:cNvPr id="12" name="Picture 11">
            <a:extLst>
              <a:ext uri="{FF2B5EF4-FFF2-40B4-BE49-F238E27FC236}">
                <a16:creationId xmlns:a16="http://schemas.microsoft.com/office/drawing/2014/main" id="{392F7E5B-3CAA-4F52-9EAE-CB5624FD8AA2}"/>
              </a:ext>
            </a:extLst>
          </p:cNvPr>
          <p:cNvPicPr>
            <a:picLocks noChangeAspect="1"/>
          </p:cNvPicPr>
          <p:nvPr/>
        </p:nvPicPr>
        <p:blipFill>
          <a:blip r:embed="rId4"/>
          <a:stretch>
            <a:fillRect/>
          </a:stretch>
        </p:blipFill>
        <p:spPr>
          <a:xfrm>
            <a:off x="0" y="5943258"/>
            <a:ext cx="12192000" cy="1005840"/>
          </a:xfrm>
          <a:prstGeom prst="rect">
            <a:avLst/>
          </a:prstGeom>
        </p:spPr>
      </p:pic>
      <p:pic>
        <p:nvPicPr>
          <p:cNvPr id="11" name="Picture 10">
            <a:extLst>
              <a:ext uri="{FF2B5EF4-FFF2-40B4-BE49-F238E27FC236}">
                <a16:creationId xmlns:a16="http://schemas.microsoft.com/office/drawing/2014/main" id="{280E1B1F-3683-461D-92D6-65972896F3C6}"/>
              </a:ext>
            </a:extLst>
          </p:cNvPr>
          <p:cNvPicPr>
            <a:picLocks noChangeAspect="1"/>
          </p:cNvPicPr>
          <p:nvPr/>
        </p:nvPicPr>
        <p:blipFill>
          <a:blip r:embed="rId5"/>
          <a:stretch>
            <a:fillRect/>
          </a:stretch>
        </p:blipFill>
        <p:spPr>
          <a:xfrm>
            <a:off x="130353" y="5985890"/>
            <a:ext cx="1255885" cy="920576"/>
          </a:xfrm>
          <a:prstGeom prst="rect">
            <a:avLst/>
          </a:prstGeom>
        </p:spPr>
      </p:pic>
      <p:sp>
        <p:nvSpPr>
          <p:cNvPr id="10" name="Rectangle: Rounded Corners 9">
            <a:extLst>
              <a:ext uri="{FF2B5EF4-FFF2-40B4-BE49-F238E27FC236}">
                <a16:creationId xmlns:a16="http://schemas.microsoft.com/office/drawing/2014/main" id="{5E3BCAE9-C4E4-49D4-828C-F30B38A2BB87}"/>
              </a:ext>
            </a:extLst>
          </p:cNvPr>
          <p:cNvSpPr/>
          <p:nvPr/>
        </p:nvSpPr>
        <p:spPr>
          <a:xfrm>
            <a:off x="6435415" y="3879259"/>
            <a:ext cx="5418655" cy="2784802"/>
          </a:xfrm>
          <a:custGeom>
            <a:avLst/>
            <a:gdLst>
              <a:gd name="connsiteX0" fmla="*/ 0 w 5418655"/>
              <a:gd name="connsiteY0" fmla="*/ 464143 h 2784802"/>
              <a:gd name="connsiteX1" fmla="*/ 464143 w 5418655"/>
              <a:gd name="connsiteY1" fmla="*/ 0 h 2784802"/>
              <a:gd name="connsiteX2" fmla="*/ 4954512 w 5418655"/>
              <a:gd name="connsiteY2" fmla="*/ 0 h 2784802"/>
              <a:gd name="connsiteX3" fmla="*/ 5418655 w 5418655"/>
              <a:gd name="connsiteY3" fmla="*/ 464143 h 2784802"/>
              <a:gd name="connsiteX4" fmla="*/ 5418655 w 5418655"/>
              <a:gd name="connsiteY4" fmla="*/ 2320659 h 2784802"/>
              <a:gd name="connsiteX5" fmla="*/ 4954512 w 5418655"/>
              <a:gd name="connsiteY5" fmla="*/ 2784802 h 2784802"/>
              <a:gd name="connsiteX6" fmla="*/ 464143 w 5418655"/>
              <a:gd name="connsiteY6" fmla="*/ 2784802 h 2784802"/>
              <a:gd name="connsiteX7" fmla="*/ 0 w 5418655"/>
              <a:gd name="connsiteY7" fmla="*/ 2320659 h 2784802"/>
              <a:gd name="connsiteX8" fmla="*/ 0 w 5418655"/>
              <a:gd name="connsiteY8" fmla="*/ 464143 h 278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655" h="2784802" fill="none" extrusionOk="0">
                <a:moveTo>
                  <a:pt x="0" y="464143"/>
                </a:moveTo>
                <a:cubicBezTo>
                  <a:pt x="-35402" y="202078"/>
                  <a:pt x="230536" y="18590"/>
                  <a:pt x="464143" y="0"/>
                </a:cubicBezTo>
                <a:cubicBezTo>
                  <a:pt x="2085124" y="130954"/>
                  <a:pt x="3675221" y="43574"/>
                  <a:pt x="4954512" y="0"/>
                </a:cubicBezTo>
                <a:cubicBezTo>
                  <a:pt x="5236772" y="39927"/>
                  <a:pt x="5422122" y="212051"/>
                  <a:pt x="5418655" y="464143"/>
                </a:cubicBezTo>
                <a:cubicBezTo>
                  <a:pt x="5495628" y="1221423"/>
                  <a:pt x="5257394" y="1861896"/>
                  <a:pt x="5418655" y="2320659"/>
                </a:cubicBezTo>
                <a:cubicBezTo>
                  <a:pt x="5391478" y="2581461"/>
                  <a:pt x="5194192" y="2773307"/>
                  <a:pt x="4954512" y="2784802"/>
                </a:cubicBezTo>
                <a:cubicBezTo>
                  <a:pt x="3163728" y="2939999"/>
                  <a:pt x="1956083" y="2947822"/>
                  <a:pt x="464143" y="2784802"/>
                </a:cubicBezTo>
                <a:cubicBezTo>
                  <a:pt x="210634" y="2746528"/>
                  <a:pt x="-7260" y="2581237"/>
                  <a:pt x="0" y="2320659"/>
                </a:cubicBezTo>
                <a:cubicBezTo>
                  <a:pt x="-63680" y="2127765"/>
                  <a:pt x="-122825" y="993152"/>
                  <a:pt x="0" y="464143"/>
                </a:cubicBezTo>
                <a:close/>
              </a:path>
              <a:path w="5418655" h="2784802" stroke="0" extrusionOk="0">
                <a:moveTo>
                  <a:pt x="0" y="464143"/>
                </a:moveTo>
                <a:cubicBezTo>
                  <a:pt x="-25342" y="192172"/>
                  <a:pt x="177910" y="11220"/>
                  <a:pt x="464143" y="0"/>
                </a:cubicBezTo>
                <a:cubicBezTo>
                  <a:pt x="2302164" y="132882"/>
                  <a:pt x="2836065" y="-84951"/>
                  <a:pt x="4954512" y="0"/>
                </a:cubicBezTo>
                <a:cubicBezTo>
                  <a:pt x="5201070" y="9551"/>
                  <a:pt x="5413186" y="238031"/>
                  <a:pt x="5418655" y="464143"/>
                </a:cubicBezTo>
                <a:cubicBezTo>
                  <a:pt x="5255288" y="872691"/>
                  <a:pt x="5440543" y="1510395"/>
                  <a:pt x="5418655" y="2320659"/>
                </a:cubicBezTo>
                <a:cubicBezTo>
                  <a:pt x="5427245" y="2578017"/>
                  <a:pt x="5213735" y="2778868"/>
                  <a:pt x="4954512" y="2784802"/>
                </a:cubicBezTo>
                <a:cubicBezTo>
                  <a:pt x="3986351" y="2872441"/>
                  <a:pt x="2236874" y="2712123"/>
                  <a:pt x="464143" y="2784802"/>
                </a:cubicBezTo>
                <a:cubicBezTo>
                  <a:pt x="205403" y="2761901"/>
                  <a:pt x="-8740" y="2589144"/>
                  <a:pt x="0" y="2320659"/>
                </a:cubicBezTo>
                <a:cubicBezTo>
                  <a:pt x="68195" y="1625794"/>
                  <a:pt x="115621" y="1024076"/>
                  <a:pt x="0" y="464143"/>
                </a:cubicBezTo>
                <a:close/>
              </a:path>
            </a:pathLst>
          </a:custGeom>
          <a:solidFill>
            <a:srgbClr val="498769"/>
          </a:solidFill>
          <a:ln w="25400" cmpd="tri">
            <a:solidFill>
              <a:srgbClr val="95C7B4"/>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3D84F26-AD23-4533-899D-453FEA40AB23}"/>
              </a:ext>
            </a:extLst>
          </p:cNvPr>
          <p:cNvSpPr txBox="1">
            <a:spLocks/>
          </p:cNvSpPr>
          <p:nvPr/>
        </p:nvSpPr>
        <p:spPr>
          <a:xfrm>
            <a:off x="6695047" y="4089594"/>
            <a:ext cx="4899390" cy="2463160"/>
          </a:xfrm>
          <a:prstGeom prst="rect">
            <a:avLst/>
          </a:prstGeom>
          <a:solidFill>
            <a:srgbClr val="498769"/>
          </a:solid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1200"/>
              </a:spcAft>
              <a:buNone/>
            </a:pPr>
            <a:r>
              <a:rPr lang="en-US" sz="2400" dirty="0">
                <a:solidFill>
                  <a:schemeClr val="bg1"/>
                </a:solidFill>
                <a:latin typeface="Palanquin" panose="020B0004020203020204" pitchFamily="34" charset="0"/>
                <a:cs typeface="Palanquin" panose="020B0004020203020204" pitchFamily="34" charset="0"/>
              </a:rPr>
              <a:t>In order to be liable under the False Claims Act, a pattern of billing errors must be identified. </a:t>
            </a:r>
          </a:p>
          <a:p>
            <a:pPr marL="0" indent="0" algn="ctr">
              <a:spcBef>
                <a:spcPts val="600"/>
              </a:spcBef>
              <a:spcAft>
                <a:spcPts val="1200"/>
              </a:spcAft>
              <a:buNone/>
            </a:pPr>
            <a:r>
              <a:rPr lang="en-US" sz="2400" dirty="0">
                <a:solidFill>
                  <a:schemeClr val="bg1"/>
                </a:solidFill>
                <a:latin typeface="Palanquin" panose="020B0004020203020204" pitchFamily="34" charset="0"/>
                <a:cs typeface="Palanquin" panose="020B0004020203020204" pitchFamily="34" charset="0"/>
              </a:rPr>
              <a:t>In Oregon, an error rate of 20% of claims sampled constitute a pattern of billing errors.</a:t>
            </a:r>
          </a:p>
        </p:txBody>
      </p:sp>
      <p:pic>
        <p:nvPicPr>
          <p:cNvPr id="3" name="FWA 11">
            <a:hlinkClick r:id="" action="ppaction://media"/>
            <a:extLst>
              <a:ext uri="{FF2B5EF4-FFF2-40B4-BE49-F238E27FC236}">
                <a16:creationId xmlns:a16="http://schemas.microsoft.com/office/drawing/2014/main" id="{B6CD41BB-8ECC-42D5-93B2-CD378BD296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7201" y="367961"/>
            <a:ext cx="609600" cy="609600"/>
          </a:xfrm>
          <a:prstGeom prst="rect">
            <a:avLst/>
          </a:prstGeom>
        </p:spPr>
      </p:pic>
    </p:spTree>
    <p:extLst>
      <p:ext uri="{BB962C8B-B14F-4D97-AF65-F5344CB8AC3E}">
        <p14:creationId xmlns:p14="http://schemas.microsoft.com/office/powerpoint/2010/main" val="190965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208" y="323180"/>
            <a:ext cx="8775583" cy="1564343"/>
          </a:xfrm>
        </p:spPr>
        <p:txBody>
          <a:bodyPr>
            <a:normAutofit/>
          </a:bodyPr>
          <a:lstStyle/>
          <a:p>
            <a:pPr algn="ctr"/>
            <a:r>
              <a:rPr lang="en-US" dirty="0">
                <a:solidFill>
                  <a:schemeClr val="tx1">
                    <a:lumMod val="75000"/>
                    <a:lumOff val="25000"/>
                  </a:schemeClr>
                </a:solidFill>
                <a:latin typeface="Palanquin" panose="020B0004020203020204" pitchFamily="34" charset="0"/>
                <a:cs typeface="Palanquin" panose="020B0004020203020204" pitchFamily="34" charset="0"/>
              </a:rPr>
              <a:t>False Claims Act – </a:t>
            </a:r>
            <a:br>
              <a:rPr lang="en-US" dirty="0">
                <a:solidFill>
                  <a:schemeClr val="tx1">
                    <a:lumMod val="75000"/>
                    <a:lumOff val="25000"/>
                  </a:schemeClr>
                </a:solidFill>
                <a:latin typeface="Palanquin" panose="020B0004020203020204" pitchFamily="34" charset="0"/>
                <a:cs typeface="Palanquin" panose="020B0004020203020204" pitchFamily="34" charset="0"/>
              </a:rPr>
            </a:br>
            <a:r>
              <a:rPr lang="en-US" altLang="en-US" sz="3600" dirty="0">
                <a:solidFill>
                  <a:schemeClr val="tx1">
                    <a:lumMod val="75000"/>
                    <a:lumOff val="25000"/>
                  </a:schemeClr>
                </a:solidFill>
                <a:latin typeface="Palanquin" panose="020B0004020203020204" pitchFamily="34" charset="0"/>
                <a:cs typeface="Palanquin" panose="020B0004020203020204" pitchFamily="34" charset="0"/>
              </a:rPr>
              <a:t>Other Potential Consequences</a:t>
            </a:r>
            <a:endParaRPr lang="en-US" sz="3600" dirty="0">
              <a:solidFill>
                <a:schemeClr val="tx1">
                  <a:lumMod val="75000"/>
                  <a:lumOff val="25000"/>
                </a:schemeClr>
              </a:solidFill>
              <a:latin typeface="Palanquin" panose="020B0004020203020204" pitchFamily="34" charset="0"/>
              <a:cs typeface="Palanquin" panose="020B0004020203020204" pitchFamily="34" charset="0"/>
            </a:endParaRPr>
          </a:p>
        </p:txBody>
      </p:sp>
      <p:sp>
        <p:nvSpPr>
          <p:cNvPr id="3" name="Content Placeholder 2"/>
          <p:cNvSpPr>
            <a:spLocks noGrp="1"/>
          </p:cNvSpPr>
          <p:nvPr>
            <p:ph idx="1"/>
          </p:nvPr>
        </p:nvSpPr>
        <p:spPr>
          <a:xfrm>
            <a:off x="838200" y="2021747"/>
            <a:ext cx="10515600" cy="3825380"/>
          </a:xfrm>
        </p:spPr>
        <p:txBody>
          <a:bodyPr>
            <a:normAutofit/>
          </a:bodyPr>
          <a:lstStyle/>
          <a:p>
            <a:pPr marL="0" indent="0">
              <a:spcBef>
                <a:spcPts val="600"/>
              </a:spcBef>
              <a:spcAft>
                <a:spcPts val="1200"/>
              </a:spcAft>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When the Medicaid Fraud Control Unit of the Oregon Department of Justice determines that activities are fraudulent, enforcement actions include:</a:t>
            </a:r>
          </a:p>
          <a:p>
            <a:pPr lvl="1">
              <a:spcBef>
                <a:spcPts val="600"/>
              </a:spcBef>
              <a:spcAft>
                <a:spcPts val="1200"/>
              </a:spcAft>
              <a:buFont typeface="Wingdings" panose="05000000000000000000" pitchFamily="2" charset="2"/>
              <a:buChar char="§"/>
            </a:pPr>
            <a:r>
              <a:rPr lang="en-US" dirty="0">
                <a:solidFill>
                  <a:schemeClr val="tx1">
                    <a:lumMod val="75000"/>
                    <a:lumOff val="25000"/>
                  </a:schemeClr>
                </a:solidFill>
                <a:latin typeface="Palanquin" panose="020B0004020203020204" pitchFamily="34" charset="0"/>
                <a:cs typeface="Palanquin" panose="020B0004020203020204" pitchFamily="34" charset="0"/>
              </a:rPr>
              <a:t>Providers may be barred from the programs</a:t>
            </a:r>
          </a:p>
          <a:p>
            <a:pPr lvl="1">
              <a:spcBef>
                <a:spcPts val="600"/>
              </a:spcBef>
              <a:spcAft>
                <a:spcPts val="1200"/>
              </a:spcAft>
              <a:buFont typeface="Wingdings" panose="05000000000000000000" pitchFamily="2" charset="2"/>
              <a:buChar char="§"/>
            </a:pPr>
            <a:r>
              <a:rPr lang="en-US" dirty="0">
                <a:solidFill>
                  <a:schemeClr val="tx1">
                    <a:lumMod val="75000"/>
                    <a:lumOff val="25000"/>
                  </a:schemeClr>
                </a:solidFill>
                <a:latin typeface="Palanquin" panose="020B0004020203020204" pitchFamily="34" charset="0"/>
                <a:cs typeface="Palanquin" panose="020B0004020203020204" pitchFamily="34" charset="0"/>
              </a:rPr>
              <a:t>Providers may be not be allowed to bill Medicare, Medicaid, or CHIP</a:t>
            </a:r>
          </a:p>
          <a:p>
            <a:pPr lvl="1">
              <a:spcBef>
                <a:spcPts val="600"/>
              </a:spcBef>
              <a:spcAft>
                <a:spcPts val="1200"/>
              </a:spcAft>
              <a:buFont typeface="Wingdings" panose="05000000000000000000" pitchFamily="2" charset="2"/>
              <a:buChar char="§"/>
            </a:pPr>
            <a:r>
              <a:rPr lang="en-US" dirty="0">
                <a:solidFill>
                  <a:schemeClr val="tx1">
                    <a:lumMod val="75000"/>
                    <a:lumOff val="25000"/>
                  </a:schemeClr>
                </a:solidFill>
                <a:latin typeface="Palanquin" panose="020B0004020203020204" pitchFamily="34" charset="0"/>
                <a:cs typeface="Palanquin" panose="020B0004020203020204" pitchFamily="34" charset="0"/>
              </a:rPr>
              <a:t>Providers may be fined </a:t>
            </a:r>
          </a:p>
          <a:p>
            <a:pPr lvl="1">
              <a:spcBef>
                <a:spcPts val="600"/>
              </a:spcBef>
              <a:spcAft>
                <a:spcPts val="1200"/>
              </a:spcAft>
              <a:buFont typeface="Wingdings" panose="05000000000000000000" pitchFamily="2" charset="2"/>
              <a:buChar char="§"/>
            </a:pPr>
            <a:r>
              <a:rPr lang="en-US" dirty="0">
                <a:solidFill>
                  <a:schemeClr val="tx1">
                    <a:lumMod val="75000"/>
                    <a:lumOff val="25000"/>
                  </a:schemeClr>
                </a:solidFill>
                <a:latin typeface="Palanquin" panose="020B0004020203020204" pitchFamily="34" charset="0"/>
                <a:cs typeface="Palanquin" panose="020B0004020203020204" pitchFamily="34" charset="0"/>
              </a:rPr>
              <a:t>Providers may be arrested</a:t>
            </a:r>
          </a:p>
          <a:p>
            <a:pPr lvl="1">
              <a:spcBef>
                <a:spcPts val="600"/>
              </a:spcBef>
              <a:spcAft>
                <a:spcPts val="1200"/>
              </a:spcAft>
              <a:buFont typeface="Wingdings" panose="05000000000000000000" pitchFamily="2" charset="2"/>
              <a:buChar char="§"/>
            </a:pPr>
            <a:r>
              <a:rPr lang="en-US" dirty="0">
                <a:solidFill>
                  <a:schemeClr val="tx1">
                    <a:lumMod val="75000"/>
                    <a:lumOff val="25000"/>
                  </a:schemeClr>
                </a:solidFill>
                <a:latin typeface="Palanquin" panose="020B0004020203020204" pitchFamily="34" charset="0"/>
                <a:cs typeface="Palanquin" panose="020B0004020203020204" pitchFamily="34" charset="0"/>
              </a:rPr>
              <a:t>Corporate integrity agreements may be imposed</a:t>
            </a:r>
          </a:p>
        </p:txBody>
      </p:sp>
      <p:pic>
        <p:nvPicPr>
          <p:cNvPr id="4" name="FWA 12">
            <a:hlinkClick r:id="" action="ppaction://media"/>
            <a:extLst>
              <a:ext uri="{FF2B5EF4-FFF2-40B4-BE49-F238E27FC236}">
                <a16:creationId xmlns:a16="http://schemas.microsoft.com/office/drawing/2014/main" id="{A53156FD-B35B-4DA7-BC05-7DFA67D776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9000" y="401273"/>
            <a:ext cx="609600" cy="609600"/>
          </a:xfrm>
          <a:prstGeom prst="rect">
            <a:avLst/>
          </a:prstGeom>
        </p:spPr>
      </p:pic>
    </p:spTree>
    <p:extLst>
      <p:ext uri="{BB962C8B-B14F-4D97-AF65-F5344CB8AC3E}">
        <p14:creationId xmlns:p14="http://schemas.microsoft.com/office/powerpoint/2010/main" val="12854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014" y="640387"/>
            <a:ext cx="7877961" cy="981309"/>
          </a:xfrm>
          <a:custGeom>
            <a:avLst/>
            <a:gdLst>
              <a:gd name="connsiteX0" fmla="*/ 0 w 7877961"/>
              <a:gd name="connsiteY0" fmla="*/ 0 h 981309"/>
              <a:gd name="connsiteX1" fmla="*/ 7877961 w 7877961"/>
              <a:gd name="connsiteY1" fmla="*/ 0 h 981309"/>
              <a:gd name="connsiteX2" fmla="*/ 7877961 w 7877961"/>
              <a:gd name="connsiteY2" fmla="*/ 981309 h 981309"/>
              <a:gd name="connsiteX3" fmla="*/ 0 w 7877961"/>
              <a:gd name="connsiteY3" fmla="*/ 981309 h 981309"/>
              <a:gd name="connsiteX4" fmla="*/ 0 w 7877961"/>
              <a:gd name="connsiteY4" fmla="*/ 0 h 98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7961" h="981309" fill="none" extrusionOk="0">
                <a:moveTo>
                  <a:pt x="0" y="0"/>
                </a:moveTo>
                <a:cubicBezTo>
                  <a:pt x="2771009" y="-55575"/>
                  <a:pt x="4546447" y="9679"/>
                  <a:pt x="7877961" y="0"/>
                </a:cubicBezTo>
                <a:cubicBezTo>
                  <a:pt x="7838484" y="252556"/>
                  <a:pt x="7793450" y="554522"/>
                  <a:pt x="7877961" y="981309"/>
                </a:cubicBezTo>
                <a:cubicBezTo>
                  <a:pt x="5328780" y="887509"/>
                  <a:pt x="3478190" y="1054044"/>
                  <a:pt x="0" y="981309"/>
                </a:cubicBezTo>
                <a:cubicBezTo>
                  <a:pt x="-85283" y="635180"/>
                  <a:pt x="-10567" y="143575"/>
                  <a:pt x="0" y="0"/>
                </a:cubicBezTo>
                <a:close/>
              </a:path>
              <a:path w="7877961" h="981309" stroke="0" extrusionOk="0">
                <a:moveTo>
                  <a:pt x="0" y="0"/>
                </a:moveTo>
                <a:cubicBezTo>
                  <a:pt x="1564773" y="-109222"/>
                  <a:pt x="4148699" y="98277"/>
                  <a:pt x="7877961" y="0"/>
                </a:cubicBezTo>
                <a:cubicBezTo>
                  <a:pt x="7822636" y="128244"/>
                  <a:pt x="7864931" y="856638"/>
                  <a:pt x="7877961" y="981309"/>
                </a:cubicBezTo>
                <a:cubicBezTo>
                  <a:pt x="5623737" y="851415"/>
                  <a:pt x="3697776" y="879894"/>
                  <a:pt x="0" y="981309"/>
                </a:cubicBezTo>
                <a:cubicBezTo>
                  <a:pt x="-64161" y="679565"/>
                  <a:pt x="-52101" y="380026"/>
                  <a:pt x="0" y="0"/>
                </a:cubicBezTo>
                <a:close/>
              </a:path>
            </a:pathLst>
          </a:custGeom>
          <a:solidFill>
            <a:srgbClr val="95C7B4">
              <a:alpha val="14902"/>
            </a:srgbClr>
          </a:solidFill>
          <a:ln w="12700">
            <a:solidFill>
              <a:srgbClr val="498769"/>
            </a:solidFill>
            <a:extLst>
              <a:ext uri="{C807C97D-BFC1-408E-A445-0C87EB9F89A2}">
                <ask:lineSketchStyleProps xmlns:ask="http://schemas.microsoft.com/office/drawing/2018/sketchyshapes" sd="1101349027">
                  <ask:type>
                    <ask:lineSketchCurved/>
                  </ask:type>
                </ask:lineSketchStyleProps>
              </a:ext>
            </a:extLst>
          </a:ln>
        </p:spPr>
        <p:txBody>
          <a:bodyPr/>
          <a:lstStyle/>
          <a:p>
            <a:pPr algn="ctr"/>
            <a:r>
              <a:rPr lang="en-US" dirty="0">
                <a:solidFill>
                  <a:schemeClr val="tx1">
                    <a:lumMod val="75000"/>
                    <a:lumOff val="25000"/>
                  </a:schemeClr>
                </a:solidFill>
                <a:latin typeface="Palanquin" panose="020B0004020203020204" pitchFamily="34" charset="0"/>
                <a:cs typeface="Palanquin" panose="020B0004020203020204" pitchFamily="34" charset="0"/>
              </a:rPr>
              <a:t>Mitigating Your Risk of FWA</a:t>
            </a:r>
          </a:p>
        </p:txBody>
      </p:sp>
      <p:sp>
        <p:nvSpPr>
          <p:cNvPr id="3" name="Content Placeholder 2"/>
          <p:cNvSpPr>
            <a:spLocks noGrp="1"/>
          </p:cNvSpPr>
          <p:nvPr>
            <p:ph idx="1"/>
          </p:nvPr>
        </p:nvSpPr>
        <p:spPr>
          <a:xfrm>
            <a:off x="1670279" y="2111738"/>
            <a:ext cx="8851433" cy="3779141"/>
          </a:xfrm>
          <a:custGeom>
            <a:avLst/>
            <a:gdLst>
              <a:gd name="connsiteX0" fmla="*/ 0 w 8851433"/>
              <a:gd name="connsiteY0" fmla="*/ 0 h 3779141"/>
              <a:gd name="connsiteX1" fmla="*/ 8851433 w 8851433"/>
              <a:gd name="connsiteY1" fmla="*/ 0 h 3779141"/>
              <a:gd name="connsiteX2" fmla="*/ 8851433 w 8851433"/>
              <a:gd name="connsiteY2" fmla="*/ 3779141 h 3779141"/>
              <a:gd name="connsiteX3" fmla="*/ 0 w 8851433"/>
              <a:gd name="connsiteY3" fmla="*/ 3779141 h 3779141"/>
              <a:gd name="connsiteX4" fmla="*/ 0 w 8851433"/>
              <a:gd name="connsiteY4" fmla="*/ 0 h 377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433" h="3779141" fill="none" extrusionOk="0">
                <a:moveTo>
                  <a:pt x="0" y="0"/>
                </a:moveTo>
                <a:cubicBezTo>
                  <a:pt x="2541567" y="-40913"/>
                  <a:pt x="5982742" y="19245"/>
                  <a:pt x="8851433" y="0"/>
                </a:cubicBezTo>
                <a:cubicBezTo>
                  <a:pt x="8902263" y="473229"/>
                  <a:pt x="8686153" y="3005919"/>
                  <a:pt x="8851433" y="3779141"/>
                </a:cubicBezTo>
                <a:cubicBezTo>
                  <a:pt x="7392270" y="3614418"/>
                  <a:pt x="3453574" y="3946501"/>
                  <a:pt x="0" y="3779141"/>
                </a:cubicBezTo>
                <a:cubicBezTo>
                  <a:pt x="-144680" y="3288128"/>
                  <a:pt x="75444" y="512240"/>
                  <a:pt x="0" y="0"/>
                </a:cubicBezTo>
                <a:close/>
              </a:path>
              <a:path w="8851433" h="3779141" stroke="0" extrusionOk="0">
                <a:moveTo>
                  <a:pt x="0" y="0"/>
                </a:moveTo>
                <a:cubicBezTo>
                  <a:pt x="3885935" y="80918"/>
                  <a:pt x="7003734" y="28318"/>
                  <a:pt x="8851433" y="0"/>
                </a:cubicBezTo>
                <a:cubicBezTo>
                  <a:pt x="8899528" y="1834848"/>
                  <a:pt x="8767056" y="3182812"/>
                  <a:pt x="8851433" y="3779141"/>
                </a:cubicBezTo>
                <a:cubicBezTo>
                  <a:pt x="6364656" y="3667165"/>
                  <a:pt x="1758123" y="3746827"/>
                  <a:pt x="0" y="3779141"/>
                </a:cubicBezTo>
                <a:cubicBezTo>
                  <a:pt x="52987" y="2832112"/>
                  <a:pt x="-114138" y="1394665"/>
                  <a:pt x="0" y="0"/>
                </a:cubicBezTo>
                <a:close/>
              </a:path>
            </a:pathLst>
          </a:custGeom>
          <a:solidFill>
            <a:srgbClr val="95C7B4">
              <a:alpha val="14902"/>
            </a:srgbClr>
          </a:solidFill>
          <a:ln>
            <a:solidFill>
              <a:srgbClr val="498769"/>
            </a:solidFill>
            <a:extLst>
              <a:ext uri="{C807C97D-BFC1-408E-A445-0C87EB9F89A2}">
                <ask:lineSketchStyleProps xmlns:ask="http://schemas.microsoft.com/office/drawing/2018/sketchyshapes" sd="1735225302">
                  <ask:type>
                    <ask:lineSketchCurved/>
                  </ask:type>
                </ask:lineSketchStyleProps>
              </a:ext>
            </a:extLst>
          </a:ln>
        </p:spPr>
        <p:txBody>
          <a:bodyPr anchor="ctr">
            <a:normAutofit/>
          </a:bodyPr>
          <a:lstStyle/>
          <a:p>
            <a:pPr marL="0" indent="0" algn="ctr">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Develop and implement an ethics and compliance program that describes the process for preventing and identifying potential fraud, waste or abuse </a:t>
            </a:r>
          </a:p>
          <a:p>
            <a:pPr marL="0" indent="0" algn="ctr">
              <a:buNone/>
            </a:pPr>
            <a:endParaRPr lang="en-US" sz="2400" dirty="0">
              <a:solidFill>
                <a:schemeClr val="tx1">
                  <a:lumMod val="75000"/>
                  <a:lumOff val="25000"/>
                </a:schemeClr>
              </a:solidFill>
              <a:latin typeface="Palanquin" panose="020B0004020203020204" pitchFamily="34" charset="0"/>
              <a:cs typeface="Palanquin" panose="020B0004020203020204" pitchFamily="34" charset="0"/>
            </a:endParaRPr>
          </a:p>
          <a:p>
            <a:pPr marL="0" indent="0" algn="ctr">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This program should be developed in collaboration with the provider CCO and meet its expectations</a:t>
            </a:r>
          </a:p>
          <a:p>
            <a:pPr marL="0" indent="0" algn="ctr">
              <a:buNone/>
            </a:pPr>
            <a:endParaRPr lang="en-US" sz="2400" dirty="0">
              <a:solidFill>
                <a:schemeClr val="tx1">
                  <a:lumMod val="75000"/>
                  <a:lumOff val="25000"/>
                </a:schemeClr>
              </a:solidFill>
              <a:latin typeface="Palanquin" panose="020B0004020203020204" pitchFamily="34" charset="0"/>
              <a:cs typeface="Palanquin" panose="020B0004020203020204" pitchFamily="34" charset="0"/>
            </a:endParaRPr>
          </a:p>
          <a:p>
            <a:pPr marL="0" indent="0" algn="ctr">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Ensure that the FWA programs align with national standards for ethics and compliance programs</a:t>
            </a:r>
          </a:p>
        </p:txBody>
      </p:sp>
      <p:sp>
        <p:nvSpPr>
          <p:cNvPr id="4" name="Rectangle 3">
            <a:extLst>
              <a:ext uri="{FF2B5EF4-FFF2-40B4-BE49-F238E27FC236}">
                <a16:creationId xmlns:a16="http://schemas.microsoft.com/office/drawing/2014/main" id="{3F1DF47C-58FD-4CAC-8F36-F64650E25F98}"/>
              </a:ext>
            </a:extLst>
          </p:cNvPr>
          <p:cNvSpPr/>
          <p:nvPr/>
        </p:nvSpPr>
        <p:spPr>
          <a:xfrm>
            <a:off x="-61521" y="-122689"/>
            <a:ext cx="12315039" cy="44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655839-A385-4861-97F8-45A894B99DED}"/>
              </a:ext>
            </a:extLst>
          </p:cNvPr>
          <p:cNvSpPr/>
          <p:nvPr/>
        </p:nvSpPr>
        <p:spPr>
          <a:xfrm>
            <a:off x="-61521" y="6637264"/>
            <a:ext cx="12315039" cy="44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3974ED99-1DB0-44C5-BE51-532DDA9C08EB}"/>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99273" y="2731951"/>
            <a:ext cx="12390540" cy="4126049"/>
          </a:xfrm>
          <a:prstGeom prst="rect">
            <a:avLst/>
          </a:prstGeom>
        </p:spPr>
      </p:pic>
      <p:pic>
        <p:nvPicPr>
          <p:cNvPr id="7" name="FWA 13">
            <a:hlinkClick r:id="" action="ppaction://media"/>
            <a:extLst>
              <a:ext uri="{FF2B5EF4-FFF2-40B4-BE49-F238E27FC236}">
                <a16:creationId xmlns:a16="http://schemas.microsoft.com/office/drawing/2014/main" id="{F78BEE13-C718-4785-8891-DB34532095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59486" y="300860"/>
            <a:ext cx="609600" cy="609600"/>
          </a:xfrm>
          <a:prstGeom prst="rect">
            <a:avLst/>
          </a:prstGeom>
        </p:spPr>
      </p:pic>
    </p:spTree>
    <p:extLst>
      <p:ext uri="{BB962C8B-B14F-4D97-AF65-F5344CB8AC3E}">
        <p14:creationId xmlns:p14="http://schemas.microsoft.com/office/powerpoint/2010/main" val="249254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CC6D02D9-A3F2-4862-A551-29EC8286D60A}"/>
              </a:ext>
            </a:extLst>
          </p:cNvPr>
          <p:cNvSpPr txBox="1">
            <a:spLocks/>
          </p:cNvSpPr>
          <p:nvPr/>
        </p:nvSpPr>
        <p:spPr>
          <a:xfrm>
            <a:off x="4752341" y="283125"/>
            <a:ext cx="7209246" cy="6291743"/>
          </a:xfrm>
          <a:prstGeom prst="rect">
            <a:avLst/>
          </a:prstGeom>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Standards of conduct</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FWA policies and procedures</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FWA training and education</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Auditing and monitoring of claims</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Methods for communicating/reporting suspected FWA</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Checking the federal exclusion lists</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Disciplinary action to be taken for non-compliance</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A system for investigating and responding promptly to allegations of improper or illegal activities </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Enforcement of appropriate disciplinary actions against employees or subcontractors who have violated fraud, waste and abuse policies and procedures and any other applicable state and federal laws</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Conducting a compliance risk assessment</a:t>
            </a:r>
          </a:p>
          <a:p>
            <a:pPr marL="574675" lvl="1" indent="-457200">
              <a:spcBef>
                <a:spcPts val="600"/>
              </a:spcBef>
              <a:spcAft>
                <a:spcPts val="1200"/>
              </a:spcAft>
              <a:buFont typeface="+mj-lt"/>
              <a:buAutoNum type="arabicPeriod"/>
              <a:defRPr/>
            </a:pPr>
            <a:r>
              <a:rPr lang="en-US" sz="1800" dirty="0">
                <a:solidFill>
                  <a:schemeClr val="tx1">
                    <a:lumMod val="75000"/>
                    <a:lumOff val="25000"/>
                  </a:schemeClr>
                </a:solidFill>
                <a:latin typeface="Palanquin" panose="020B0004020203020204" pitchFamily="34" charset="0"/>
                <a:cs typeface="Palanquin" panose="020B0004020203020204" pitchFamily="34" charset="0"/>
              </a:rPr>
              <a:t>A commitment to non-retaliation for reporting FWA </a:t>
            </a:r>
            <a:br>
              <a:rPr lang="en-US" sz="1800" dirty="0">
                <a:solidFill>
                  <a:schemeClr val="tx1">
                    <a:lumMod val="75000"/>
                    <a:lumOff val="25000"/>
                  </a:schemeClr>
                </a:solidFill>
                <a:latin typeface="Palanquin" panose="020B0004020203020204" pitchFamily="34" charset="0"/>
                <a:cs typeface="Palanquin" panose="020B0004020203020204" pitchFamily="34" charset="0"/>
              </a:rPr>
            </a:br>
            <a:r>
              <a:rPr lang="en-US" sz="1800" dirty="0">
                <a:solidFill>
                  <a:schemeClr val="tx1">
                    <a:lumMod val="75000"/>
                    <a:lumOff val="25000"/>
                  </a:schemeClr>
                </a:solidFill>
                <a:latin typeface="Palanquin" panose="020B0004020203020204" pitchFamily="34" charset="0"/>
                <a:cs typeface="Palanquin" panose="020B0004020203020204" pitchFamily="34" charset="0"/>
              </a:rPr>
              <a:t>and whistleblower rights</a:t>
            </a:r>
          </a:p>
        </p:txBody>
      </p:sp>
      <p:sp useBgFill="1">
        <p:nvSpPr>
          <p:cNvPr id="2" name="Title 1"/>
          <p:cNvSpPr>
            <a:spLocks noGrp="1"/>
          </p:cNvSpPr>
          <p:nvPr>
            <p:ph type="title"/>
          </p:nvPr>
        </p:nvSpPr>
        <p:spPr>
          <a:xfrm>
            <a:off x="-254774" y="0"/>
            <a:ext cx="4890782" cy="6858001"/>
          </a:xfrm>
        </p:spPr>
        <p:txBody>
          <a:bodyPr>
            <a:normAutofit/>
          </a:bodyPr>
          <a:lstStyle/>
          <a:p>
            <a:r>
              <a:rPr lang="en-US" dirty="0">
                <a:solidFill>
                  <a:schemeClr val="tx1">
                    <a:lumMod val="75000"/>
                    <a:lumOff val="25000"/>
                  </a:schemeClr>
                </a:solidFill>
                <a:latin typeface="Palanquin" panose="020B0004020203020204" pitchFamily="34" charset="0"/>
                <a:cs typeface="Palanquin" panose="020B0004020203020204" pitchFamily="34" charset="0"/>
              </a:rPr>
              <a:t> </a:t>
            </a:r>
          </a:p>
        </p:txBody>
      </p:sp>
      <p:sp>
        <p:nvSpPr>
          <p:cNvPr id="9" name="Title 1">
            <a:extLst>
              <a:ext uri="{FF2B5EF4-FFF2-40B4-BE49-F238E27FC236}">
                <a16:creationId xmlns:a16="http://schemas.microsoft.com/office/drawing/2014/main" id="{7ECE9F0A-5B4F-47DF-AA56-654B4D1B4437}"/>
              </a:ext>
            </a:extLst>
          </p:cNvPr>
          <p:cNvSpPr txBox="1">
            <a:spLocks/>
          </p:cNvSpPr>
          <p:nvPr/>
        </p:nvSpPr>
        <p:spPr>
          <a:xfrm>
            <a:off x="230413" y="1388943"/>
            <a:ext cx="3920408" cy="4080109"/>
          </a:xfrm>
          <a:custGeom>
            <a:avLst/>
            <a:gdLst>
              <a:gd name="connsiteX0" fmla="*/ 0 w 3920408"/>
              <a:gd name="connsiteY0" fmla="*/ 0 h 4080109"/>
              <a:gd name="connsiteX1" fmla="*/ 3920408 w 3920408"/>
              <a:gd name="connsiteY1" fmla="*/ 0 h 4080109"/>
              <a:gd name="connsiteX2" fmla="*/ 3920408 w 3920408"/>
              <a:gd name="connsiteY2" fmla="*/ 4080109 h 4080109"/>
              <a:gd name="connsiteX3" fmla="*/ 0 w 3920408"/>
              <a:gd name="connsiteY3" fmla="*/ 4080109 h 4080109"/>
              <a:gd name="connsiteX4" fmla="*/ 0 w 3920408"/>
              <a:gd name="connsiteY4" fmla="*/ 0 h 408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0408" h="4080109" extrusionOk="0">
                <a:moveTo>
                  <a:pt x="0" y="0"/>
                </a:moveTo>
                <a:cubicBezTo>
                  <a:pt x="1545872" y="-85553"/>
                  <a:pt x="2002483" y="-50047"/>
                  <a:pt x="3920408" y="0"/>
                </a:cubicBezTo>
                <a:cubicBezTo>
                  <a:pt x="3993257" y="565614"/>
                  <a:pt x="3980733" y="3554392"/>
                  <a:pt x="3920408" y="4080109"/>
                </a:cubicBezTo>
                <a:cubicBezTo>
                  <a:pt x="2583280" y="4080381"/>
                  <a:pt x="1063313" y="4121637"/>
                  <a:pt x="0" y="4080109"/>
                </a:cubicBezTo>
                <a:cubicBezTo>
                  <a:pt x="-4827" y="3492606"/>
                  <a:pt x="117123" y="746249"/>
                  <a:pt x="0" y="0"/>
                </a:cubicBezTo>
                <a:close/>
              </a:path>
            </a:pathLst>
          </a:custGeom>
          <a:noFill/>
          <a:ln w="38100" cmpd="tri">
            <a:solidFill>
              <a:srgbClr val="498769"/>
            </a:solidFill>
            <a:extLst>
              <a:ext uri="{C807C97D-BFC1-408E-A445-0C87EB9F89A2}">
                <ask:lineSketchStyleProps xmlns:ask="http://schemas.microsoft.com/office/drawing/2018/sketchyshapes" sd="890620116">
                  <a:prstGeom prst="rect">
                    <a:avLst/>
                  </a:prstGeom>
                  <ask:type>
                    <ask:lineSketchCurved/>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solidFill>
                  <a:schemeClr val="tx1">
                    <a:lumMod val="75000"/>
                    <a:lumOff val="25000"/>
                  </a:schemeClr>
                </a:solidFill>
                <a:latin typeface="Palanquin" panose="020B0004020203020204" pitchFamily="34" charset="0"/>
                <a:cs typeface="Palanquin" panose="020B0004020203020204" pitchFamily="34" charset="0"/>
              </a:rPr>
              <a:t>Elements of an Ethics &amp; Compliance Program</a:t>
            </a:r>
            <a:endParaRPr lang="en-US" dirty="0">
              <a:solidFill>
                <a:schemeClr val="tx1">
                  <a:lumMod val="75000"/>
                  <a:lumOff val="25000"/>
                </a:schemeClr>
              </a:solidFill>
              <a:latin typeface="Palanquin" panose="020B0004020203020204" pitchFamily="34" charset="0"/>
              <a:cs typeface="Palanquin" panose="020B0004020203020204" pitchFamily="34" charset="0"/>
            </a:endParaRPr>
          </a:p>
        </p:txBody>
      </p:sp>
      <p:cxnSp>
        <p:nvCxnSpPr>
          <p:cNvPr id="8" name="Straight Connector 7">
            <a:extLst>
              <a:ext uri="{FF2B5EF4-FFF2-40B4-BE49-F238E27FC236}">
                <a16:creationId xmlns:a16="http://schemas.microsoft.com/office/drawing/2014/main" id="{56A8CEE7-C0DC-4352-9881-19916BAFEE2A}"/>
              </a:ext>
            </a:extLst>
          </p:cNvPr>
          <p:cNvCxnSpPr/>
          <p:nvPr/>
        </p:nvCxnSpPr>
        <p:spPr>
          <a:xfrm>
            <a:off x="4636008" y="-37324"/>
            <a:ext cx="0" cy="6932645"/>
          </a:xfrm>
          <a:prstGeom prst="line">
            <a:avLst/>
          </a:prstGeom>
          <a:ln>
            <a:solidFill>
              <a:srgbClr val="498769"/>
            </a:solidFill>
          </a:ln>
        </p:spPr>
        <p:style>
          <a:lnRef idx="1">
            <a:schemeClr val="accent1"/>
          </a:lnRef>
          <a:fillRef idx="0">
            <a:schemeClr val="accent1"/>
          </a:fillRef>
          <a:effectRef idx="0">
            <a:schemeClr val="accent1"/>
          </a:effectRef>
          <a:fontRef idx="minor">
            <a:schemeClr val="tx1"/>
          </a:fontRef>
        </p:style>
      </p:cxnSp>
      <p:pic>
        <p:nvPicPr>
          <p:cNvPr id="3" name="FWA 14">
            <a:hlinkClick r:id="" action="ppaction://media"/>
            <a:extLst>
              <a:ext uri="{FF2B5EF4-FFF2-40B4-BE49-F238E27FC236}">
                <a16:creationId xmlns:a16="http://schemas.microsoft.com/office/drawing/2014/main" id="{2B7BFBDA-1280-4383-83E2-D28643C654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1987" y="283125"/>
            <a:ext cx="609600" cy="609600"/>
          </a:xfrm>
          <a:prstGeom prst="rect">
            <a:avLst/>
          </a:prstGeom>
        </p:spPr>
      </p:pic>
    </p:spTree>
    <p:extLst>
      <p:ext uri="{BB962C8B-B14F-4D97-AF65-F5344CB8AC3E}">
        <p14:creationId xmlns:p14="http://schemas.microsoft.com/office/powerpoint/2010/main" val="6112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0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1510" y="327171"/>
            <a:ext cx="10528183" cy="1220537"/>
          </a:xfrm>
        </p:spPr>
        <p:txBody>
          <a:bodyPr>
            <a:normAutofit/>
          </a:bodyPr>
          <a:lstStyle/>
          <a:p>
            <a:pPr algn="ctr"/>
            <a:r>
              <a:rPr lang="en-US" altLang="en-US" dirty="0">
                <a:solidFill>
                  <a:schemeClr val="tx1">
                    <a:lumMod val="75000"/>
                    <a:lumOff val="25000"/>
                  </a:schemeClr>
                </a:solidFill>
                <a:latin typeface="Palanquin" panose="020B0004020203020204" pitchFamily="34" charset="0"/>
                <a:cs typeface="Palanquin" panose="020B0004020203020204" pitchFamily="34" charset="0"/>
              </a:rPr>
              <a:t>Fraud Detection &amp; Mitigation Activities</a:t>
            </a:r>
            <a:endParaRPr lang="en-US" dirty="0">
              <a:solidFill>
                <a:schemeClr val="tx1">
                  <a:lumMod val="75000"/>
                  <a:lumOff val="25000"/>
                </a:schemeClr>
              </a:solidFill>
              <a:latin typeface="Palanquin" panose="020B0004020203020204" pitchFamily="34" charset="0"/>
              <a:cs typeface="Palanquin" panose="020B0004020203020204" pitchFamily="34" charset="0"/>
            </a:endParaRPr>
          </a:p>
        </p:txBody>
      </p:sp>
      <p:sp>
        <p:nvSpPr>
          <p:cNvPr id="3" name="Content Placeholder 2"/>
          <p:cNvSpPr>
            <a:spLocks noGrp="1"/>
          </p:cNvSpPr>
          <p:nvPr>
            <p:ph idx="4294967295"/>
          </p:nvPr>
        </p:nvSpPr>
        <p:spPr>
          <a:xfrm>
            <a:off x="8085586" y="1547708"/>
            <a:ext cx="3618451" cy="2000833"/>
          </a:xfrm>
          <a:solidFill>
            <a:srgbClr val="498769"/>
          </a:solidFill>
        </p:spPr>
        <p:txBody>
          <a:bodyPr anchor="ctr">
            <a:normAutofit/>
          </a:bodyPr>
          <a:lstStyle/>
          <a:p>
            <a:pPr marL="0" indent="0" algn="ctr">
              <a:buNone/>
            </a:pPr>
            <a:r>
              <a:rPr lang="en-US" sz="2000" dirty="0">
                <a:solidFill>
                  <a:schemeClr val="bg1"/>
                </a:solidFill>
                <a:latin typeface="Palanquin" panose="020B0004020203020204" pitchFamily="34" charset="0"/>
                <a:cs typeface="Palanquin" panose="020B0004020203020204" pitchFamily="34" charset="0"/>
              </a:rPr>
              <a:t>Monthly federal exclusion screening of all staff and  subcontractors </a:t>
            </a:r>
          </a:p>
        </p:txBody>
      </p:sp>
      <p:sp>
        <p:nvSpPr>
          <p:cNvPr id="17" name="Content Placeholder 2">
            <a:extLst>
              <a:ext uri="{FF2B5EF4-FFF2-40B4-BE49-F238E27FC236}">
                <a16:creationId xmlns:a16="http://schemas.microsoft.com/office/drawing/2014/main" id="{0B79D4B9-3119-4EE3-8F47-78FB5C727CA1}"/>
              </a:ext>
            </a:extLst>
          </p:cNvPr>
          <p:cNvSpPr txBox="1">
            <a:spLocks/>
          </p:cNvSpPr>
          <p:nvPr/>
        </p:nvSpPr>
        <p:spPr>
          <a:xfrm>
            <a:off x="4229238" y="1547708"/>
            <a:ext cx="3618451" cy="2000832"/>
          </a:xfrm>
          <a:prstGeom prst="rect">
            <a:avLst/>
          </a:prstGeom>
          <a:solidFill>
            <a:schemeClr val="accent2">
              <a:lumMod val="7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Palanquin" panose="020B0004020203020204" pitchFamily="34" charset="0"/>
                <a:cs typeface="Palanquin" panose="020B0004020203020204" pitchFamily="34" charset="0"/>
              </a:rPr>
              <a:t>Service Validation - random sampling of population to confirm that services as billed were actually received by the Medicaid beneficiary </a:t>
            </a:r>
          </a:p>
        </p:txBody>
      </p:sp>
      <p:sp>
        <p:nvSpPr>
          <p:cNvPr id="18" name="Content Placeholder 2">
            <a:extLst>
              <a:ext uri="{FF2B5EF4-FFF2-40B4-BE49-F238E27FC236}">
                <a16:creationId xmlns:a16="http://schemas.microsoft.com/office/drawing/2014/main" id="{48B1E020-ED3E-40FC-A6E9-CED8DA8E236B}"/>
              </a:ext>
            </a:extLst>
          </p:cNvPr>
          <p:cNvSpPr txBox="1">
            <a:spLocks/>
          </p:cNvSpPr>
          <p:nvPr/>
        </p:nvSpPr>
        <p:spPr>
          <a:xfrm>
            <a:off x="4216376" y="3787842"/>
            <a:ext cx="3618451" cy="2000832"/>
          </a:xfrm>
          <a:prstGeom prst="rect">
            <a:avLst/>
          </a:prstGeom>
          <a:solidFill>
            <a:schemeClr val="accent2">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Monitoring of provider and member appeals and grievances</a:t>
            </a:r>
          </a:p>
        </p:txBody>
      </p:sp>
      <p:sp>
        <p:nvSpPr>
          <p:cNvPr id="19" name="Content Placeholder 2">
            <a:extLst>
              <a:ext uri="{FF2B5EF4-FFF2-40B4-BE49-F238E27FC236}">
                <a16:creationId xmlns:a16="http://schemas.microsoft.com/office/drawing/2014/main" id="{E2A133D6-D2FA-45EC-8B86-4060389D9765}"/>
              </a:ext>
            </a:extLst>
          </p:cNvPr>
          <p:cNvSpPr txBox="1">
            <a:spLocks/>
          </p:cNvSpPr>
          <p:nvPr/>
        </p:nvSpPr>
        <p:spPr>
          <a:xfrm>
            <a:off x="8085586" y="3789065"/>
            <a:ext cx="3618451" cy="1998386"/>
          </a:xfrm>
          <a:prstGeom prst="rect">
            <a:avLst/>
          </a:prstGeom>
          <a:solidFill>
            <a:srgbClr val="92D050"/>
          </a:solid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Encounter validation (chart audits) which can result in edits to information system claims such as for appropriateness of services and level(s) of care, reasonable charges, and potential excessive over-utilization </a:t>
            </a:r>
          </a:p>
        </p:txBody>
      </p:sp>
      <p:sp>
        <p:nvSpPr>
          <p:cNvPr id="21" name="Content Placeholder 2">
            <a:extLst>
              <a:ext uri="{FF2B5EF4-FFF2-40B4-BE49-F238E27FC236}">
                <a16:creationId xmlns:a16="http://schemas.microsoft.com/office/drawing/2014/main" id="{732C1753-D55D-477E-A779-E86BC1A593EF}"/>
              </a:ext>
            </a:extLst>
          </p:cNvPr>
          <p:cNvSpPr txBox="1">
            <a:spLocks/>
          </p:cNvSpPr>
          <p:nvPr/>
        </p:nvSpPr>
        <p:spPr>
          <a:xfrm>
            <a:off x="372891" y="1539103"/>
            <a:ext cx="3618450" cy="1998386"/>
          </a:xfrm>
          <a:prstGeom prst="rect">
            <a:avLst/>
          </a:prstGeom>
          <a:solidFill>
            <a:srgbClr val="95C7B4"/>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chemeClr val="tx1">
                    <a:lumMod val="75000"/>
                    <a:lumOff val="25000"/>
                  </a:schemeClr>
                </a:solidFill>
                <a:latin typeface="Palanquin" panose="020B0004020203020204" pitchFamily="34" charset="0"/>
                <a:cs typeface="Palanquin" panose="020B0004020203020204" pitchFamily="34" charset="0"/>
              </a:rPr>
              <a:t>Post-processing review of claims and other claim analytics</a:t>
            </a:r>
            <a:endParaRPr lang="en-US" sz="2000" dirty="0">
              <a:solidFill>
                <a:schemeClr val="tx1">
                  <a:lumMod val="75000"/>
                  <a:lumOff val="25000"/>
                </a:schemeClr>
              </a:solidFill>
              <a:latin typeface="Palanquin" panose="020B0004020203020204" pitchFamily="34" charset="0"/>
              <a:cs typeface="Palanquin" panose="020B0004020203020204" pitchFamily="34" charset="0"/>
            </a:endParaRPr>
          </a:p>
        </p:txBody>
      </p:sp>
      <p:sp>
        <p:nvSpPr>
          <p:cNvPr id="23" name="Content Placeholder 2">
            <a:extLst>
              <a:ext uri="{FF2B5EF4-FFF2-40B4-BE49-F238E27FC236}">
                <a16:creationId xmlns:a16="http://schemas.microsoft.com/office/drawing/2014/main" id="{5E2A2E07-F27E-41CD-8832-C9A58549090F}"/>
              </a:ext>
            </a:extLst>
          </p:cNvPr>
          <p:cNvSpPr txBox="1">
            <a:spLocks/>
          </p:cNvSpPr>
          <p:nvPr/>
        </p:nvSpPr>
        <p:spPr>
          <a:xfrm>
            <a:off x="347169" y="3789065"/>
            <a:ext cx="3618449" cy="1998386"/>
          </a:xfrm>
          <a:prstGeom prst="rect">
            <a:avLst/>
          </a:prstGeom>
          <a:solidFill>
            <a:schemeClr val="accent2">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latin typeface="Palanquin" panose="020B0004020203020204" pitchFamily="34" charset="0"/>
                <a:cs typeface="Palanquin" panose="020B0004020203020204" pitchFamily="34" charset="0"/>
              </a:rPr>
              <a:t>Policies and procedures for practitioner credentialing and facility assessment, including on-site reviews</a:t>
            </a:r>
          </a:p>
        </p:txBody>
      </p:sp>
      <p:pic>
        <p:nvPicPr>
          <p:cNvPr id="4" name="FWA 15">
            <a:hlinkClick r:id="" action="ppaction://media"/>
            <a:extLst>
              <a:ext uri="{FF2B5EF4-FFF2-40B4-BE49-F238E27FC236}">
                <a16:creationId xmlns:a16="http://schemas.microsoft.com/office/drawing/2014/main" id="{3368A9D1-A00A-47DA-B8BE-CECCE7FE02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25690" y="327840"/>
            <a:ext cx="609600" cy="609600"/>
          </a:xfrm>
          <a:prstGeom prst="rect">
            <a:avLst/>
          </a:prstGeom>
        </p:spPr>
      </p:pic>
    </p:spTree>
    <p:extLst>
      <p:ext uri="{BB962C8B-B14F-4D97-AF65-F5344CB8AC3E}">
        <p14:creationId xmlns:p14="http://schemas.microsoft.com/office/powerpoint/2010/main" val="26693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1960"/>
            <a:ext cx="10515600" cy="1325563"/>
          </a:xfrm>
        </p:spPr>
        <p:txBody>
          <a:bodyPr>
            <a:normAutofit/>
          </a:bodyPr>
          <a:lstStyle/>
          <a:p>
            <a:pPr algn="ctr"/>
            <a:r>
              <a:rPr lang="en-US" dirty="0">
                <a:solidFill>
                  <a:schemeClr val="tx1">
                    <a:lumMod val="75000"/>
                    <a:lumOff val="25000"/>
                  </a:schemeClr>
                </a:solidFill>
                <a:latin typeface="Palanquin" panose="020B0004020203020204" pitchFamily="34" charset="0"/>
                <a:cs typeface="Palanquin" panose="020B0004020203020204" pitchFamily="34" charset="0"/>
              </a:rPr>
              <a:t>Fraud Detection &amp; Mitigation Activities</a:t>
            </a:r>
          </a:p>
        </p:txBody>
      </p:sp>
      <p:sp>
        <p:nvSpPr>
          <p:cNvPr id="3" name="Content Placeholder 2"/>
          <p:cNvSpPr>
            <a:spLocks noGrp="1"/>
          </p:cNvSpPr>
          <p:nvPr>
            <p:ph idx="1"/>
          </p:nvPr>
        </p:nvSpPr>
        <p:spPr>
          <a:xfrm>
            <a:off x="1452344" y="1954635"/>
            <a:ext cx="9287312" cy="3590489"/>
          </a:xfrm>
        </p:spPr>
        <p:txBody>
          <a:bodyPr anchor="ctr">
            <a:normAutofit/>
          </a:bodyPr>
          <a:lstStyle/>
          <a:p>
            <a:pPr>
              <a:spcBef>
                <a:spcPts val="600"/>
              </a:spcBef>
              <a:spcAft>
                <a:spcPts val="1200"/>
              </a:spcAft>
              <a:buFont typeface="Wingdings" panose="05000000000000000000" pitchFamily="2" charset="2"/>
              <a:buChar char="§"/>
            </a:pPr>
            <a:r>
              <a:rPr lang="en-US" sz="2400" dirty="0">
                <a:solidFill>
                  <a:schemeClr val="tx1">
                    <a:lumMod val="75000"/>
                    <a:lumOff val="25000"/>
                  </a:schemeClr>
                </a:solidFill>
                <a:latin typeface="Palanquin" panose="020B0004020203020204" pitchFamily="34" charset="0"/>
                <a:cs typeface="Palanquin" panose="020B0004020203020204" pitchFamily="34" charset="0"/>
              </a:rPr>
              <a:t>Prior authorization policies and procedures</a:t>
            </a:r>
          </a:p>
          <a:p>
            <a:pPr>
              <a:spcBef>
                <a:spcPts val="600"/>
              </a:spcBef>
              <a:spcAft>
                <a:spcPts val="1200"/>
              </a:spcAft>
              <a:buFont typeface="Wingdings" panose="05000000000000000000" pitchFamily="2" charset="2"/>
              <a:buChar char="§"/>
            </a:pPr>
            <a:r>
              <a:rPr lang="en-US" sz="2400" dirty="0">
                <a:solidFill>
                  <a:schemeClr val="tx1">
                    <a:lumMod val="75000"/>
                    <a:lumOff val="25000"/>
                  </a:schemeClr>
                </a:solidFill>
                <a:latin typeface="Palanquin" panose="020B0004020203020204" pitchFamily="34" charset="0"/>
                <a:cs typeface="Palanquin" panose="020B0004020203020204" pitchFamily="34" charset="0"/>
              </a:rPr>
              <a:t>Utilization management practices, as delineated in UM policies for prior authorization, concurrent review, discharge planning, and retrospective reviews</a:t>
            </a:r>
          </a:p>
          <a:p>
            <a:pPr>
              <a:spcBef>
                <a:spcPts val="600"/>
              </a:spcBef>
              <a:spcAft>
                <a:spcPts val="1200"/>
              </a:spcAft>
              <a:buFont typeface="Wingdings" panose="05000000000000000000" pitchFamily="2" charset="2"/>
              <a:buChar char="§"/>
            </a:pPr>
            <a:r>
              <a:rPr lang="en-US" sz="2400" dirty="0">
                <a:solidFill>
                  <a:schemeClr val="tx1">
                    <a:lumMod val="75000"/>
                    <a:lumOff val="25000"/>
                  </a:schemeClr>
                </a:solidFill>
                <a:latin typeface="Palanquin" panose="020B0004020203020204" pitchFamily="34" charset="0"/>
                <a:cs typeface="Palanquin" panose="020B0004020203020204" pitchFamily="34" charset="0"/>
              </a:rPr>
              <a:t>Quality improvement practices, as delineated in quality improvement plan</a:t>
            </a:r>
          </a:p>
          <a:p>
            <a:pPr>
              <a:spcBef>
                <a:spcPts val="600"/>
              </a:spcBef>
              <a:spcAft>
                <a:spcPts val="1200"/>
              </a:spcAft>
              <a:buFont typeface="Wingdings" panose="05000000000000000000" pitchFamily="2" charset="2"/>
              <a:buChar char="§"/>
            </a:pPr>
            <a:r>
              <a:rPr lang="en-US" sz="2400" dirty="0">
                <a:solidFill>
                  <a:schemeClr val="tx1">
                    <a:lumMod val="75000"/>
                    <a:lumOff val="25000"/>
                  </a:schemeClr>
                </a:solidFill>
                <a:latin typeface="Palanquin" panose="020B0004020203020204" pitchFamily="34" charset="0"/>
                <a:cs typeface="Palanquin" panose="020B0004020203020204" pitchFamily="34" charset="0"/>
              </a:rPr>
              <a:t>Language in practitioner, provider, and member handbooks regarding the reporting of potential fraud, waste and abuse </a:t>
            </a:r>
          </a:p>
        </p:txBody>
      </p:sp>
      <p:pic>
        <p:nvPicPr>
          <p:cNvPr id="4" name="FWA 16">
            <a:hlinkClick r:id="" action="ppaction://media"/>
            <a:extLst>
              <a:ext uri="{FF2B5EF4-FFF2-40B4-BE49-F238E27FC236}">
                <a16:creationId xmlns:a16="http://schemas.microsoft.com/office/drawing/2014/main" id="{79F522AF-4361-443C-B5D8-D892E8F6CF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2099" y="381000"/>
            <a:ext cx="609600" cy="609600"/>
          </a:xfrm>
          <a:prstGeom prst="rect">
            <a:avLst/>
          </a:prstGeom>
        </p:spPr>
      </p:pic>
    </p:spTree>
    <p:extLst>
      <p:ext uri="{BB962C8B-B14F-4D97-AF65-F5344CB8AC3E}">
        <p14:creationId xmlns:p14="http://schemas.microsoft.com/office/powerpoint/2010/main" val="163836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349"/>
            <a:ext cx="10515600" cy="1325563"/>
          </a:xfrm>
        </p:spPr>
        <p:txBody>
          <a:bodyPr>
            <a:normAutofit/>
          </a:bodyPr>
          <a:lstStyle/>
          <a:p>
            <a:pPr algn="ctr"/>
            <a:r>
              <a:rPr lang="en-US" dirty="0">
                <a:solidFill>
                  <a:schemeClr val="tx1">
                    <a:lumMod val="75000"/>
                    <a:lumOff val="25000"/>
                  </a:schemeClr>
                </a:solidFill>
                <a:latin typeface="Palanquin" panose="020B0004020203020204" pitchFamily="34" charset="0"/>
                <a:cs typeface="Palanquin" panose="020B0004020203020204" pitchFamily="34" charset="0"/>
              </a:rPr>
              <a:t>Fraud Detection &amp; Mitigation Activities</a:t>
            </a:r>
          </a:p>
        </p:txBody>
      </p:sp>
      <p:sp>
        <p:nvSpPr>
          <p:cNvPr id="5" name="Rectangle 4">
            <a:extLst>
              <a:ext uri="{FF2B5EF4-FFF2-40B4-BE49-F238E27FC236}">
                <a16:creationId xmlns:a16="http://schemas.microsoft.com/office/drawing/2014/main" id="{D6748670-30B7-47EF-988E-E1B2EE70F0FD}"/>
              </a:ext>
            </a:extLst>
          </p:cNvPr>
          <p:cNvSpPr/>
          <p:nvPr/>
        </p:nvSpPr>
        <p:spPr>
          <a:xfrm>
            <a:off x="0" y="5969751"/>
            <a:ext cx="12192000" cy="100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5237" y="1483567"/>
            <a:ext cx="10961526" cy="4777274"/>
          </a:xfrm>
          <a:custGeom>
            <a:avLst/>
            <a:gdLst>
              <a:gd name="connsiteX0" fmla="*/ 0 w 10961526"/>
              <a:gd name="connsiteY0" fmla="*/ 0 h 4777274"/>
              <a:gd name="connsiteX1" fmla="*/ 10961526 w 10961526"/>
              <a:gd name="connsiteY1" fmla="*/ 0 h 4777274"/>
              <a:gd name="connsiteX2" fmla="*/ 10961526 w 10961526"/>
              <a:gd name="connsiteY2" fmla="*/ 4777274 h 4777274"/>
              <a:gd name="connsiteX3" fmla="*/ 0 w 10961526"/>
              <a:gd name="connsiteY3" fmla="*/ 4777274 h 4777274"/>
              <a:gd name="connsiteX4" fmla="*/ 0 w 10961526"/>
              <a:gd name="connsiteY4" fmla="*/ 0 h 4777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1526" h="4777274" fill="none" extrusionOk="0">
                <a:moveTo>
                  <a:pt x="0" y="0"/>
                </a:moveTo>
                <a:cubicBezTo>
                  <a:pt x="3428182" y="-55575"/>
                  <a:pt x="5741624" y="9679"/>
                  <a:pt x="10961526" y="0"/>
                </a:cubicBezTo>
                <a:cubicBezTo>
                  <a:pt x="10936312" y="2315598"/>
                  <a:pt x="10982781" y="2565851"/>
                  <a:pt x="10961526" y="4777274"/>
                </a:cubicBezTo>
                <a:cubicBezTo>
                  <a:pt x="6070207" y="4683474"/>
                  <a:pt x="3199766" y="4850009"/>
                  <a:pt x="0" y="4777274"/>
                </a:cubicBezTo>
                <a:cubicBezTo>
                  <a:pt x="-144006" y="2795632"/>
                  <a:pt x="75053" y="1796996"/>
                  <a:pt x="0" y="0"/>
                </a:cubicBezTo>
                <a:close/>
              </a:path>
              <a:path w="10961526" h="4777274" stroke="0" extrusionOk="0">
                <a:moveTo>
                  <a:pt x="0" y="0"/>
                </a:moveTo>
                <a:cubicBezTo>
                  <a:pt x="3980076" y="-109222"/>
                  <a:pt x="9273989" y="98277"/>
                  <a:pt x="10961526" y="0"/>
                </a:cubicBezTo>
                <a:cubicBezTo>
                  <a:pt x="10914396" y="956244"/>
                  <a:pt x="10987489" y="4104598"/>
                  <a:pt x="10961526" y="4777274"/>
                </a:cubicBezTo>
                <a:cubicBezTo>
                  <a:pt x="8769939" y="4647380"/>
                  <a:pt x="1436558" y="4675859"/>
                  <a:pt x="0" y="4777274"/>
                </a:cubicBezTo>
                <a:cubicBezTo>
                  <a:pt x="-12433" y="2875882"/>
                  <a:pt x="48937" y="1526246"/>
                  <a:pt x="0" y="0"/>
                </a:cubicBezTo>
                <a:close/>
              </a:path>
            </a:pathLst>
          </a:custGeom>
          <a:solidFill>
            <a:srgbClr val="498769"/>
          </a:solidFill>
          <a:ln w="12700" cap="flat" cmpd="tri">
            <a:solidFill>
              <a:srgbClr val="95C7B4"/>
            </a:solidFill>
            <a:round/>
            <a:extLst>
              <a:ext uri="{C807C97D-BFC1-408E-A445-0C87EB9F89A2}">
                <ask:lineSketchStyleProps xmlns:ask="http://schemas.microsoft.com/office/drawing/2018/sketchyshapes" sd="1101349027">
                  <ask:type>
                    <ask:lineSketchCurved/>
                  </ask:type>
                </ask:lineSketchStyleProps>
              </a:ext>
            </a:extLst>
          </a:ln>
        </p:spPr>
        <p:txBody>
          <a:bodyPr anchor="ctr">
            <a:normAutofit/>
          </a:bodyPr>
          <a:lstStyle/>
          <a:p>
            <a:pPr marL="457200" lvl="1" indent="0">
              <a:spcBef>
                <a:spcPts val="600"/>
              </a:spcBef>
              <a:spcAft>
                <a:spcPts val="1200"/>
              </a:spcAft>
              <a:buNone/>
            </a:pPr>
            <a:r>
              <a:rPr lang="en-US" dirty="0">
                <a:solidFill>
                  <a:schemeClr val="bg1"/>
                </a:solidFill>
                <a:latin typeface="Palanquin" panose="020B0004020203020204" pitchFamily="34" charset="0"/>
                <a:cs typeface="Palanquin" panose="020B0004020203020204" pitchFamily="34" charset="0"/>
              </a:rPr>
              <a:t>Employee training regarding potential fraud, waste and abuse occurrences, detection and reporting, and correction efforts. Such training occurs at least annually and is part of the orientation training for new employees</a:t>
            </a:r>
          </a:p>
          <a:p>
            <a:pPr marL="457200" lvl="1" indent="0">
              <a:spcBef>
                <a:spcPts val="600"/>
              </a:spcBef>
              <a:spcAft>
                <a:spcPts val="1200"/>
              </a:spcAft>
              <a:buNone/>
            </a:pPr>
            <a:r>
              <a:rPr lang="en-US" dirty="0">
                <a:solidFill>
                  <a:schemeClr val="bg1"/>
                </a:solidFill>
                <a:latin typeface="Palanquin" panose="020B0004020203020204" pitchFamily="34" charset="0"/>
                <a:cs typeface="Palanquin" panose="020B0004020203020204" pitchFamily="34" charset="0"/>
              </a:rPr>
              <a:t>Provider education helps correct vulnerabilities by:</a:t>
            </a:r>
          </a:p>
          <a:p>
            <a:pPr lvl="2">
              <a:spcBef>
                <a:spcPts val="600"/>
              </a:spcBef>
              <a:spcAft>
                <a:spcPts val="1200"/>
              </a:spcAft>
              <a:buFont typeface="Wingdings" panose="05000000000000000000" pitchFamily="2" charset="2"/>
              <a:buChar char="§"/>
            </a:pPr>
            <a:r>
              <a:rPr lang="en-US" sz="2400" dirty="0">
                <a:solidFill>
                  <a:schemeClr val="bg1"/>
                </a:solidFill>
                <a:latin typeface="Palanquin" panose="020B0004020203020204" pitchFamily="34" charset="0"/>
                <a:cs typeface="Palanquin" panose="020B0004020203020204" pitchFamily="34" charset="0"/>
              </a:rPr>
              <a:t>Assuring proper documentation </a:t>
            </a:r>
          </a:p>
          <a:p>
            <a:pPr lvl="2">
              <a:spcBef>
                <a:spcPts val="600"/>
              </a:spcBef>
              <a:spcAft>
                <a:spcPts val="1200"/>
              </a:spcAft>
              <a:buFont typeface="Wingdings" panose="05000000000000000000" pitchFamily="2" charset="2"/>
              <a:buChar char="§"/>
            </a:pPr>
            <a:r>
              <a:rPr lang="en-US" sz="2400" dirty="0">
                <a:solidFill>
                  <a:schemeClr val="bg1"/>
                </a:solidFill>
                <a:latin typeface="Palanquin" panose="020B0004020203020204" pitchFamily="34" charset="0"/>
                <a:cs typeface="Palanquin" panose="020B0004020203020204" pitchFamily="34" charset="0"/>
              </a:rPr>
              <a:t>Reducing inappropriate claims submission</a:t>
            </a:r>
          </a:p>
          <a:p>
            <a:pPr lvl="2">
              <a:spcBef>
                <a:spcPts val="600"/>
              </a:spcBef>
              <a:spcAft>
                <a:spcPts val="1200"/>
              </a:spcAft>
              <a:buFont typeface="Wingdings" panose="05000000000000000000" pitchFamily="2" charset="2"/>
              <a:buChar char="§"/>
            </a:pPr>
            <a:r>
              <a:rPr lang="en-US" sz="2400" dirty="0">
                <a:solidFill>
                  <a:schemeClr val="bg1"/>
                </a:solidFill>
                <a:latin typeface="Palanquin" panose="020B0004020203020204" pitchFamily="34" charset="0"/>
                <a:cs typeface="Palanquin" panose="020B0004020203020204" pitchFamily="34" charset="0"/>
              </a:rPr>
              <a:t>Protecting patient and provider identity information</a:t>
            </a:r>
          </a:p>
          <a:p>
            <a:pPr lvl="2">
              <a:spcBef>
                <a:spcPts val="600"/>
              </a:spcBef>
              <a:spcAft>
                <a:spcPts val="1200"/>
              </a:spcAft>
              <a:buFont typeface="Wingdings" panose="05000000000000000000" pitchFamily="2" charset="2"/>
              <a:buChar char="§"/>
            </a:pPr>
            <a:r>
              <a:rPr lang="en-US" sz="2400" dirty="0">
                <a:solidFill>
                  <a:schemeClr val="bg1"/>
                </a:solidFill>
                <a:latin typeface="Palanquin" panose="020B0004020203020204" pitchFamily="34" charset="0"/>
                <a:cs typeface="Palanquin" panose="020B0004020203020204" pitchFamily="34" charset="0"/>
              </a:rPr>
              <a:t>Establishing a broader culture of compliance</a:t>
            </a:r>
          </a:p>
        </p:txBody>
      </p:sp>
      <p:pic>
        <p:nvPicPr>
          <p:cNvPr id="4" name="Picture 3">
            <a:extLst>
              <a:ext uri="{FF2B5EF4-FFF2-40B4-BE49-F238E27FC236}">
                <a16:creationId xmlns:a16="http://schemas.microsoft.com/office/drawing/2014/main" id="{D731796C-5624-4D99-8FCB-3CF53FE4D9B7}"/>
              </a:ext>
            </a:extLst>
          </p:cNvPr>
          <p:cNvPicPr>
            <a:picLocks noChangeAspect="1"/>
          </p:cNvPicPr>
          <p:nvPr/>
        </p:nvPicPr>
        <p:blipFill>
          <a:blip r:embed="rId4"/>
          <a:stretch>
            <a:fillRect/>
          </a:stretch>
        </p:blipFill>
        <p:spPr>
          <a:xfrm>
            <a:off x="10833681" y="5878701"/>
            <a:ext cx="1255885" cy="920576"/>
          </a:xfrm>
          <a:prstGeom prst="rect">
            <a:avLst/>
          </a:prstGeom>
        </p:spPr>
      </p:pic>
      <p:pic>
        <p:nvPicPr>
          <p:cNvPr id="6" name="FWA 17">
            <a:hlinkClick r:id="" action="ppaction://media"/>
            <a:extLst>
              <a:ext uri="{FF2B5EF4-FFF2-40B4-BE49-F238E27FC236}">
                <a16:creationId xmlns:a16="http://schemas.microsoft.com/office/drawing/2014/main" id="{7EA9A441-F5EC-44B1-AC54-E7D3C5C1B9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0482" y="335530"/>
            <a:ext cx="609600" cy="609600"/>
          </a:xfrm>
          <a:prstGeom prst="rect">
            <a:avLst/>
          </a:prstGeom>
        </p:spPr>
      </p:pic>
    </p:spTree>
    <p:extLst>
      <p:ext uri="{BB962C8B-B14F-4D97-AF65-F5344CB8AC3E}">
        <p14:creationId xmlns:p14="http://schemas.microsoft.com/office/powerpoint/2010/main" val="40364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778"/>
            <a:ext cx="10515600" cy="1325563"/>
          </a:xfrm>
        </p:spPr>
        <p:txBody>
          <a:bodyPr/>
          <a:lstStyle/>
          <a:p>
            <a:pPr algn="ctr"/>
            <a:r>
              <a:rPr lang="en-US" altLang="en-US" dirty="0">
                <a:solidFill>
                  <a:schemeClr val="tx1">
                    <a:lumMod val="75000"/>
                    <a:lumOff val="25000"/>
                  </a:schemeClr>
                </a:solidFill>
                <a:latin typeface="Palanquin" panose="020B0004020203020204" pitchFamily="34" charset="0"/>
                <a:cs typeface="Palanquin" panose="020B0004020203020204" pitchFamily="34" charset="0"/>
              </a:rPr>
              <a:t>Reporting Provider FWA</a:t>
            </a:r>
            <a:endParaRPr lang="en-US" dirty="0">
              <a:solidFill>
                <a:schemeClr val="tx1">
                  <a:lumMod val="75000"/>
                  <a:lumOff val="25000"/>
                </a:schemeClr>
              </a:solidFill>
              <a:latin typeface="Palanquin" panose="020B0004020203020204" pitchFamily="34" charset="0"/>
              <a:cs typeface="Palanquin" panose="020B0004020203020204" pitchFamily="34" charset="0"/>
            </a:endParaRPr>
          </a:p>
        </p:txBody>
      </p:sp>
      <p:sp>
        <p:nvSpPr>
          <p:cNvPr id="3" name="Content Placeholder 2"/>
          <p:cNvSpPr>
            <a:spLocks noGrp="1"/>
          </p:cNvSpPr>
          <p:nvPr>
            <p:ph idx="1"/>
          </p:nvPr>
        </p:nvSpPr>
        <p:spPr>
          <a:xfrm>
            <a:off x="1192267" y="1484252"/>
            <a:ext cx="4792909" cy="2194186"/>
          </a:xfrm>
          <a:ln w="38100" cmpd="sng">
            <a:solidFill>
              <a:srgbClr val="498769"/>
            </a:solidFill>
            <a:extLst>
              <a:ext uri="{C807C97D-BFC1-408E-A445-0C87EB9F89A2}">
                <ask:lineSketchStyleProps xmlns:ask="http://schemas.microsoft.com/office/drawing/2018/sketchyshapes" sd="1101349027">
                  <a:custGeom>
                    <a:avLst/>
                    <a:gdLst>
                      <a:gd name="connsiteX0" fmla="*/ 0 w 4792909"/>
                      <a:gd name="connsiteY0" fmla="*/ 0 h 2194186"/>
                      <a:gd name="connsiteX1" fmla="*/ 4792909 w 4792909"/>
                      <a:gd name="connsiteY1" fmla="*/ 0 h 2194186"/>
                      <a:gd name="connsiteX2" fmla="*/ 4792909 w 4792909"/>
                      <a:gd name="connsiteY2" fmla="*/ 2194186 h 2194186"/>
                      <a:gd name="connsiteX3" fmla="*/ 0 w 4792909"/>
                      <a:gd name="connsiteY3" fmla="*/ 2194186 h 2194186"/>
                      <a:gd name="connsiteX4" fmla="*/ 0 w 4792909"/>
                      <a:gd name="connsiteY4" fmla="*/ 0 h 2194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909" h="2194186" fill="none" extrusionOk="0">
                        <a:moveTo>
                          <a:pt x="0" y="0"/>
                        </a:moveTo>
                        <a:cubicBezTo>
                          <a:pt x="1885593" y="-55575"/>
                          <a:pt x="3056678" y="9679"/>
                          <a:pt x="4792909" y="0"/>
                        </a:cubicBezTo>
                        <a:cubicBezTo>
                          <a:pt x="4767695" y="438065"/>
                          <a:pt x="4814164" y="1410434"/>
                          <a:pt x="4792909" y="2194186"/>
                        </a:cubicBezTo>
                        <a:cubicBezTo>
                          <a:pt x="3223424" y="2100386"/>
                          <a:pt x="1060456" y="2266921"/>
                          <a:pt x="0" y="2194186"/>
                        </a:cubicBezTo>
                        <a:cubicBezTo>
                          <a:pt x="-144006" y="1765698"/>
                          <a:pt x="75053" y="685739"/>
                          <a:pt x="0" y="0"/>
                        </a:cubicBezTo>
                        <a:close/>
                      </a:path>
                      <a:path w="4792909" h="2194186" stroke="0" extrusionOk="0">
                        <a:moveTo>
                          <a:pt x="0" y="0"/>
                        </a:moveTo>
                        <a:cubicBezTo>
                          <a:pt x="1779703" y="-109222"/>
                          <a:pt x="2788381" y="98277"/>
                          <a:pt x="4792909" y="0"/>
                        </a:cubicBezTo>
                        <a:cubicBezTo>
                          <a:pt x="4745779" y="969289"/>
                          <a:pt x="4818872" y="1529700"/>
                          <a:pt x="4792909" y="2194186"/>
                        </a:cubicBezTo>
                        <a:cubicBezTo>
                          <a:pt x="3192642" y="2064292"/>
                          <a:pt x="2223496" y="2092771"/>
                          <a:pt x="0" y="2194186"/>
                        </a:cubicBezTo>
                        <a:cubicBezTo>
                          <a:pt x="-12433" y="1695693"/>
                          <a:pt x="48937" y="439749"/>
                          <a:pt x="0" y="0"/>
                        </a:cubicBezTo>
                        <a:close/>
                      </a:path>
                    </a:pathLst>
                  </a:custGeom>
                  <ask:type>
                    <ask:lineSketchNone/>
                  </ask:type>
                </ask:lineSketchStyleProps>
              </a:ext>
            </a:extLst>
          </a:ln>
        </p:spPr>
        <p:txBody>
          <a:bodyPr anchor="ctr">
            <a:normAutofit/>
          </a:bodyPr>
          <a:lstStyle/>
          <a:p>
            <a:pPr marL="0" indent="0">
              <a:lnSpc>
                <a:spcPct val="100000"/>
              </a:lnSpc>
              <a:spcBef>
                <a:spcPts val="0"/>
              </a:spcBef>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Medicaid Fraud Control Unit (MFCU) </a:t>
            </a:r>
          </a:p>
          <a:p>
            <a:pPr marL="0" indent="0">
              <a:lnSpc>
                <a:spcPct val="100000"/>
              </a:lnSpc>
              <a:spcBef>
                <a:spcPts val="0"/>
              </a:spcBef>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Oregon Department of Justice</a:t>
            </a:r>
          </a:p>
          <a:p>
            <a:pPr marL="0" indent="0">
              <a:lnSpc>
                <a:spcPct val="100000"/>
              </a:lnSpc>
              <a:spcBef>
                <a:spcPts val="0"/>
              </a:spcBef>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100 SW Market Street</a:t>
            </a:r>
          </a:p>
          <a:p>
            <a:pPr marL="0" indent="0">
              <a:lnSpc>
                <a:spcPct val="100000"/>
              </a:lnSpc>
              <a:spcBef>
                <a:spcPts val="0"/>
              </a:spcBef>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Portland, Oregon 97201</a:t>
            </a:r>
          </a:p>
          <a:p>
            <a:pPr marL="0" indent="0">
              <a:lnSpc>
                <a:spcPct val="100000"/>
              </a:lnSpc>
              <a:spcBef>
                <a:spcPts val="0"/>
              </a:spcBef>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Phone: 971-673-1880</a:t>
            </a:r>
          </a:p>
          <a:p>
            <a:pPr marL="0" indent="0">
              <a:lnSpc>
                <a:spcPct val="100000"/>
              </a:lnSpc>
              <a:spcBef>
                <a:spcPts val="0"/>
              </a:spcBef>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Fax: 971-673-1890</a:t>
            </a:r>
          </a:p>
        </p:txBody>
      </p:sp>
      <p:sp>
        <p:nvSpPr>
          <p:cNvPr id="4" name="Content Placeholder 2"/>
          <p:cNvSpPr txBox="1">
            <a:spLocks/>
          </p:cNvSpPr>
          <p:nvPr/>
        </p:nvSpPr>
        <p:spPr>
          <a:xfrm>
            <a:off x="6206825" y="1484252"/>
            <a:ext cx="4792910" cy="2194186"/>
          </a:xfrm>
          <a:prstGeom prst="rect">
            <a:avLst/>
          </a:prstGeom>
          <a:ln w="38100" cmpd="sng">
            <a:solidFill>
              <a:schemeClr val="accent2">
                <a:lumMod val="75000"/>
              </a:schemeClr>
            </a:solidFill>
            <a:extLst>
              <a:ext uri="{C807C97D-BFC1-408E-A445-0C87EB9F89A2}">
                <ask:lineSketchStyleProps xmlns:ask="http://schemas.microsoft.com/office/drawing/2018/sketchyshapes" sd="2431153215">
                  <a:custGeom>
                    <a:avLst/>
                    <a:gdLst>
                      <a:gd name="connsiteX0" fmla="*/ 0 w 4792910"/>
                      <a:gd name="connsiteY0" fmla="*/ 0 h 1974587"/>
                      <a:gd name="connsiteX1" fmla="*/ 4792910 w 4792910"/>
                      <a:gd name="connsiteY1" fmla="*/ 0 h 1974587"/>
                      <a:gd name="connsiteX2" fmla="*/ 4792910 w 4792910"/>
                      <a:gd name="connsiteY2" fmla="*/ 1974587 h 1974587"/>
                      <a:gd name="connsiteX3" fmla="*/ 0 w 4792910"/>
                      <a:gd name="connsiteY3" fmla="*/ 1974587 h 1974587"/>
                      <a:gd name="connsiteX4" fmla="*/ 0 w 4792910"/>
                      <a:gd name="connsiteY4" fmla="*/ 0 h 1974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910" h="1974587" fill="none" extrusionOk="0">
                        <a:moveTo>
                          <a:pt x="0" y="0"/>
                        </a:moveTo>
                        <a:cubicBezTo>
                          <a:pt x="1970084" y="61642"/>
                          <a:pt x="4044861" y="-42855"/>
                          <a:pt x="4792910" y="0"/>
                        </a:cubicBezTo>
                        <a:cubicBezTo>
                          <a:pt x="4805548" y="554413"/>
                          <a:pt x="4685544" y="1389311"/>
                          <a:pt x="4792910" y="1974587"/>
                        </a:cubicBezTo>
                        <a:cubicBezTo>
                          <a:pt x="3774617" y="1832641"/>
                          <a:pt x="1795106" y="1841121"/>
                          <a:pt x="0" y="1974587"/>
                        </a:cubicBezTo>
                        <a:cubicBezTo>
                          <a:pt x="26707" y="1293355"/>
                          <a:pt x="64295" y="364005"/>
                          <a:pt x="0" y="0"/>
                        </a:cubicBezTo>
                        <a:close/>
                      </a:path>
                      <a:path w="4792910" h="1974587" stroke="0" extrusionOk="0">
                        <a:moveTo>
                          <a:pt x="0" y="0"/>
                        </a:moveTo>
                        <a:cubicBezTo>
                          <a:pt x="583019" y="65836"/>
                          <a:pt x="2526895" y="-866"/>
                          <a:pt x="4792910" y="0"/>
                        </a:cubicBezTo>
                        <a:cubicBezTo>
                          <a:pt x="4898961" y="713588"/>
                          <a:pt x="4854998" y="1620550"/>
                          <a:pt x="4792910" y="1974587"/>
                        </a:cubicBezTo>
                        <a:cubicBezTo>
                          <a:pt x="3378974" y="1832603"/>
                          <a:pt x="2353966" y="1871374"/>
                          <a:pt x="0" y="1974587"/>
                        </a:cubicBezTo>
                        <a:cubicBezTo>
                          <a:pt x="116092" y="1182732"/>
                          <a:pt x="138248" y="798625"/>
                          <a:pt x="0" y="0"/>
                        </a:cubicBezTo>
                        <a:close/>
                      </a:path>
                    </a:pathLst>
                  </a:custGeom>
                  <ask:type>
                    <ask:lineSketchNone/>
                  </ask:type>
                </ask:lineSketchStyleProps>
              </a:ext>
            </a:extLs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OHA Program Integrity Audit Unit (PIAU)</a:t>
            </a:r>
          </a:p>
          <a:p>
            <a:pPr marL="0" indent="0">
              <a:lnSpc>
                <a:spcPct val="100000"/>
              </a:lnSpc>
              <a:spcBef>
                <a:spcPts val="0"/>
              </a:spcBef>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3406 Cherry Ave NE </a:t>
            </a:r>
          </a:p>
          <a:p>
            <a:pPr marL="0" indent="0">
              <a:lnSpc>
                <a:spcPct val="100000"/>
              </a:lnSpc>
              <a:spcBef>
                <a:spcPts val="0"/>
              </a:spcBef>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Salem, OR  97303-4924</a:t>
            </a:r>
          </a:p>
          <a:p>
            <a:pPr marL="0" indent="0">
              <a:lnSpc>
                <a:spcPct val="100000"/>
              </a:lnSpc>
              <a:spcBef>
                <a:spcPts val="0"/>
              </a:spcBef>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Fax: 503-378-2577</a:t>
            </a:r>
          </a:p>
          <a:p>
            <a:pPr marL="0" indent="0">
              <a:lnSpc>
                <a:spcPct val="100000"/>
              </a:lnSpc>
              <a:spcBef>
                <a:spcPts val="0"/>
              </a:spcBef>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Hotline: 1-888-FRAUD01 </a:t>
            </a:r>
          </a:p>
          <a:p>
            <a:pPr marL="0" indent="0">
              <a:lnSpc>
                <a:spcPct val="100000"/>
              </a:lnSpc>
              <a:spcBef>
                <a:spcPts val="0"/>
              </a:spcBef>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(888-372-8301)</a:t>
            </a:r>
          </a:p>
        </p:txBody>
      </p:sp>
      <p:sp>
        <p:nvSpPr>
          <p:cNvPr id="6" name="TextBox 5">
            <a:extLst>
              <a:ext uri="{FF2B5EF4-FFF2-40B4-BE49-F238E27FC236}">
                <a16:creationId xmlns:a16="http://schemas.microsoft.com/office/drawing/2014/main" id="{EFC1D356-2A6F-4CD5-92AB-D4FD1FD8E7F0}"/>
              </a:ext>
            </a:extLst>
          </p:cNvPr>
          <p:cNvSpPr txBox="1"/>
          <p:nvPr/>
        </p:nvSpPr>
        <p:spPr>
          <a:xfrm>
            <a:off x="6206827" y="3808255"/>
            <a:ext cx="4792908" cy="2194185"/>
          </a:xfrm>
          <a:prstGeom prst="rect">
            <a:avLst/>
          </a:prstGeom>
          <a:noFill/>
          <a:ln w="38100" cmpd="sng">
            <a:solidFill>
              <a:srgbClr val="95C7B4"/>
            </a:solidFill>
            <a:extLst>
              <a:ext uri="{C807C97D-BFC1-408E-A445-0C87EB9F89A2}">
                <ask:lineSketchStyleProps xmlns:ask="http://schemas.microsoft.com/office/drawing/2018/sketchyshapes" sd="2005163363">
                  <a:custGeom>
                    <a:avLst/>
                    <a:gdLst>
                      <a:gd name="connsiteX0" fmla="*/ 0 w 4618118"/>
                      <a:gd name="connsiteY0" fmla="*/ 0 h 1938992"/>
                      <a:gd name="connsiteX1" fmla="*/ 4618118 w 4618118"/>
                      <a:gd name="connsiteY1" fmla="*/ 0 h 1938992"/>
                      <a:gd name="connsiteX2" fmla="*/ 4618118 w 4618118"/>
                      <a:gd name="connsiteY2" fmla="*/ 1938992 h 1938992"/>
                      <a:gd name="connsiteX3" fmla="*/ 0 w 4618118"/>
                      <a:gd name="connsiteY3" fmla="*/ 1938992 h 1938992"/>
                      <a:gd name="connsiteX4" fmla="*/ 0 w 461811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18" h="1938992" extrusionOk="0">
                        <a:moveTo>
                          <a:pt x="0" y="0"/>
                        </a:moveTo>
                        <a:cubicBezTo>
                          <a:pt x="472216" y="-125621"/>
                          <a:pt x="3889080" y="-59154"/>
                          <a:pt x="4618118" y="0"/>
                        </a:cubicBezTo>
                        <a:cubicBezTo>
                          <a:pt x="4657305" y="311148"/>
                          <a:pt x="4697658" y="1680946"/>
                          <a:pt x="4618118" y="1938992"/>
                        </a:cubicBezTo>
                        <a:cubicBezTo>
                          <a:pt x="2483292" y="1928005"/>
                          <a:pt x="2109560" y="1812691"/>
                          <a:pt x="0" y="1938992"/>
                        </a:cubicBezTo>
                        <a:cubicBezTo>
                          <a:pt x="20214" y="1015371"/>
                          <a:pt x="18091" y="437899"/>
                          <a:pt x="0" y="0"/>
                        </a:cubicBezTo>
                        <a:close/>
                      </a:path>
                    </a:pathLst>
                  </a:custGeom>
                  <ask:type>
                    <ask:lineSketchNone/>
                  </ask:type>
                </ask:lineSketchStyleProps>
              </a:ext>
            </a:extLst>
          </a:ln>
        </p:spPr>
        <p:txBody>
          <a:bodyPr wrap="square" anchor="ctr">
            <a:noAutofit/>
          </a:bodyPr>
          <a:lstStyle/>
          <a:p>
            <a:r>
              <a:rPr lang="en-US" sz="2000" dirty="0">
                <a:solidFill>
                  <a:schemeClr val="tx1">
                    <a:lumMod val="75000"/>
                    <a:lumOff val="25000"/>
                  </a:schemeClr>
                </a:solidFill>
                <a:latin typeface="Palanquin" panose="020B0004020203020204" pitchFamily="34" charset="0"/>
                <a:cs typeface="Palanquin" panose="020B0004020203020204" pitchFamily="34" charset="0"/>
              </a:rPr>
              <a:t>You may also report suspected fraud to the Office of Inspector General of the U.S. Department of Health &amp; Human Services </a:t>
            </a:r>
          </a:p>
          <a:p>
            <a:pPr marL="800100" lvl="1" indent="-342900">
              <a:buFont typeface="Wingdings" panose="05000000000000000000" pitchFamily="2" charset="2"/>
              <a:buChar char="§"/>
            </a:pPr>
            <a:r>
              <a:rPr lang="en-US" sz="2000" dirty="0">
                <a:solidFill>
                  <a:schemeClr val="tx1">
                    <a:lumMod val="75000"/>
                    <a:lumOff val="25000"/>
                  </a:schemeClr>
                </a:solidFill>
                <a:latin typeface="Palanquin" panose="020B0004020203020204" pitchFamily="34" charset="0"/>
                <a:cs typeface="Palanquin" panose="020B0004020203020204" pitchFamily="34" charset="0"/>
              </a:rPr>
              <a:t>Call to report fraud at 1-800-447-8477 (TTY: 1-800-377-4950)</a:t>
            </a:r>
          </a:p>
        </p:txBody>
      </p:sp>
      <p:sp>
        <p:nvSpPr>
          <p:cNvPr id="8" name="TextBox 7">
            <a:extLst>
              <a:ext uri="{FF2B5EF4-FFF2-40B4-BE49-F238E27FC236}">
                <a16:creationId xmlns:a16="http://schemas.microsoft.com/office/drawing/2014/main" id="{448FE737-FBC7-4DCD-B2F5-F342F3D846A1}"/>
              </a:ext>
            </a:extLst>
          </p:cNvPr>
          <p:cNvSpPr txBox="1"/>
          <p:nvPr/>
        </p:nvSpPr>
        <p:spPr>
          <a:xfrm>
            <a:off x="1192264" y="3808255"/>
            <a:ext cx="4792910" cy="2194185"/>
          </a:xfrm>
          <a:prstGeom prst="rect">
            <a:avLst/>
          </a:prstGeom>
          <a:noFill/>
          <a:ln w="38100" cmpd="sng">
            <a:solidFill>
              <a:schemeClr val="accent2">
                <a:lumMod val="60000"/>
                <a:lumOff val="40000"/>
              </a:schemeClr>
            </a:solidFill>
            <a:extLst>
              <a:ext uri="{C807C97D-BFC1-408E-A445-0C87EB9F89A2}">
                <ask:lineSketchStyleProps xmlns:ask="http://schemas.microsoft.com/office/drawing/2018/sketchyshapes" sd="3246281291">
                  <a:custGeom>
                    <a:avLst/>
                    <a:gdLst>
                      <a:gd name="connsiteX0" fmla="*/ 0 w 4792910"/>
                      <a:gd name="connsiteY0" fmla="*/ 0 h 1631216"/>
                      <a:gd name="connsiteX1" fmla="*/ 4792910 w 4792910"/>
                      <a:gd name="connsiteY1" fmla="*/ 0 h 1631216"/>
                      <a:gd name="connsiteX2" fmla="*/ 4792910 w 4792910"/>
                      <a:gd name="connsiteY2" fmla="*/ 1631216 h 1631216"/>
                      <a:gd name="connsiteX3" fmla="*/ 0 w 4792910"/>
                      <a:gd name="connsiteY3" fmla="*/ 1631216 h 1631216"/>
                      <a:gd name="connsiteX4" fmla="*/ 0 w 4792910"/>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910" h="1631216" extrusionOk="0">
                        <a:moveTo>
                          <a:pt x="0" y="0"/>
                        </a:moveTo>
                        <a:cubicBezTo>
                          <a:pt x="814400" y="-117973"/>
                          <a:pt x="3839899" y="-19637"/>
                          <a:pt x="4792910" y="0"/>
                        </a:cubicBezTo>
                        <a:cubicBezTo>
                          <a:pt x="4934764" y="748771"/>
                          <a:pt x="4932457" y="941194"/>
                          <a:pt x="4792910" y="1631216"/>
                        </a:cubicBezTo>
                        <a:cubicBezTo>
                          <a:pt x="2943402" y="1500934"/>
                          <a:pt x="2283866" y="1474246"/>
                          <a:pt x="0" y="1631216"/>
                        </a:cubicBezTo>
                        <a:cubicBezTo>
                          <a:pt x="-100821" y="1074891"/>
                          <a:pt x="-138028" y="664625"/>
                          <a:pt x="0" y="0"/>
                        </a:cubicBezTo>
                        <a:close/>
                      </a:path>
                    </a:pathLst>
                  </a:custGeom>
                  <ask:type>
                    <ask:lineSketchNone/>
                  </ask:type>
                </ask:lineSketchStyleProps>
              </a:ext>
            </a:extLst>
          </a:ln>
        </p:spPr>
        <p:txBody>
          <a:bodyPr wrap="square" anchor="ctr">
            <a:noAutofit/>
          </a:bodyPr>
          <a:lstStyle/>
          <a:p>
            <a:r>
              <a:rPr lang="en-US" sz="2000" dirty="0">
                <a:solidFill>
                  <a:schemeClr val="tx1">
                    <a:lumMod val="75000"/>
                    <a:lumOff val="25000"/>
                  </a:schemeClr>
                </a:solidFill>
                <a:latin typeface="Palanquin" panose="020B0004020203020204" pitchFamily="34" charset="0"/>
                <a:cs typeface="Palanquin" panose="020B0004020203020204" pitchFamily="34" charset="0"/>
              </a:rPr>
              <a:t>DHS/OHA Fraud Investigation </a:t>
            </a:r>
          </a:p>
          <a:p>
            <a:r>
              <a:rPr lang="en-US" sz="2000" dirty="0">
                <a:solidFill>
                  <a:schemeClr val="tx1">
                    <a:lumMod val="75000"/>
                    <a:lumOff val="25000"/>
                  </a:schemeClr>
                </a:solidFill>
                <a:latin typeface="Palanquin" panose="020B0004020203020204" pitchFamily="34" charset="0"/>
                <a:cs typeface="Palanquin" panose="020B0004020203020204" pitchFamily="34" charset="0"/>
              </a:rPr>
              <a:t>PO Box 14150</a:t>
            </a:r>
          </a:p>
          <a:p>
            <a:r>
              <a:rPr lang="en-US" sz="2000" dirty="0">
                <a:solidFill>
                  <a:schemeClr val="tx1">
                    <a:lumMod val="75000"/>
                    <a:lumOff val="25000"/>
                  </a:schemeClr>
                </a:solidFill>
                <a:latin typeface="Palanquin" panose="020B0004020203020204" pitchFamily="34" charset="0"/>
                <a:cs typeface="Palanquin" panose="020B0004020203020204" pitchFamily="34" charset="0"/>
              </a:rPr>
              <a:t>Salem, OR 97309</a:t>
            </a:r>
          </a:p>
          <a:p>
            <a:r>
              <a:rPr lang="en-US" sz="2000" dirty="0">
                <a:solidFill>
                  <a:schemeClr val="tx1">
                    <a:lumMod val="75000"/>
                    <a:lumOff val="25000"/>
                  </a:schemeClr>
                </a:solidFill>
                <a:latin typeface="Palanquin" panose="020B0004020203020204" pitchFamily="34" charset="0"/>
                <a:cs typeface="Palanquin" panose="020B0004020203020204" pitchFamily="34" charset="0"/>
              </a:rPr>
              <a:t>Hotline: 1-888-FRAUD0l (888-372-8301)</a:t>
            </a:r>
          </a:p>
          <a:p>
            <a:r>
              <a:rPr lang="en-US" sz="2000" dirty="0">
                <a:solidFill>
                  <a:schemeClr val="tx1">
                    <a:lumMod val="75000"/>
                    <a:lumOff val="25000"/>
                  </a:schemeClr>
                </a:solidFill>
                <a:latin typeface="Palanquin" panose="020B0004020203020204" pitchFamily="34" charset="0"/>
                <a:cs typeface="Palanquin" panose="020B0004020203020204" pitchFamily="34" charset="0"/>
              </a:rPr>
              <a:t>Fax: 503-373-1525, Attn: Hotline</a:t>
            </a:r>
          </a:p>
        </p:txBody>
      </p:sp>
      <p:pic>
        <p:nvPicPr>
          <p:cNvPr id="5" name="FWA 18">
            <a:hlinkClick r:id="" action="ppaction://media"/>
            <a:extLst>
              <a:ext uri="{FF2B5EF4-FFF2-40B4-BE49-F238E27FC236}">
                <a16:creationId xmlns:a16="http://schemas.microsoft.com/office/drawing/2014/main" id="{E6CFF631-C58D-4277-833A-485248219F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2099" y="330666"/>
            <a:ext cx="609600" cy="609600"/>
          </a:xfrm>
          <a:prstGeom prst="rect">
            <a:avLst/>
          </a:prstGeom>
        </p:spPr>
      </p:pic>
    </p:spTree>
    <p:extLst>
      <p:ext uri="{BB962C8B-B14F-4D97-AF65-F5344CB8AC3E}">
        <p14:creationId xmlns:p14="http://schemas.microsoft.com/office/powerpoint/2010/main" val="23635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Summary</a:t>
            </a:r>
          </a:p>
        </p:txBody>
      </p:sp>
      <p:sp>
        <p:nvSpPr>
          <p:cNvPr id="3" name="Content Placeholder 2"/>
          <p:cNvSpPr>
            <a:spLocks noGrp="1"/>
          </p:cNvSpPr>
          <p:nvPr>
            <p:ph idx="1"/>
          </p:nvPr>
        </p:nvSpPr>
        <p:spPr>
          <a:xfrm>
            <a:off x="6090574" y="801866"/>
            <a:ext cx="5306084" cy="5230634"/>
          </a:xfrm>
        </p:spPr>
        <p:txBody>
          <a:bodyPr anchor="ctr">
            <a:normAutofit/>
          </a:bodyPr>
          <a:lstStyle/>
          <a:p>
            <a:pPr>
              <a:spcBef>
                <a:spcPts val="600"/>
              </a:spcBef>
              <a:spcAft>
                <a:spcPts val="1800"/>
              </a:spcAft>
              <a:buFont typeface="Wingdings" panose="05000000000000000000" pitchFamily="2" charset="2"/>
              <a:buChar char="§"/>
            </a:pPr>
            <a:r>
              <a:rPr lang="en-US" sz="2400" dirty="0">
                <a:solidFill>
                  <a:schemeClr val="tx1">
                    <a:lumMod val="75000"/>
                    <a:lumOff val="25000"/>
                  </a:schemeClr>
                </a:solidFill>
                <a:latin typeface="Palanquin" panose="020B0004020203020204" pitchFamily="34" charset="0"/>
                <a:cs typeface="Palanquin" panose="020B0004020203020204" pitchFamily="34" charset="0"/>
              </a:rPr>
              <a:t>The key difference between fraud, waste, and abuse is the </a:t>
            </a:r>
            <a:r>
              <a:rPr lang="en-US" sz="2400" b="1" i="1" dirty="0">
                <a:solidFill>
                  <a:schemeClr val="tx1">
                    <a:lumMod val="75000"/>
                    <a:lumOff val="25000"/>
                  </a:schemeClr>
                </a:solidFill>
                <a:latin typeface="Palanquin" panose="020B0004020203020204" pitchFamily="34" charset="0"/>
                <a:cs typeface="Palanquin" panose="020B0004020203020204" pitchFamily="34" charset="0"/>
              </a:rPr>
              <a:t>intent</a:t>
            </a:r>
            <a:r>
              <a:rPr lang="en-US" sz="2400" dirty="0">
                <a:solidFill>
                  <a:schemeClr val="tx1">
                    <a:lumMod val="75000"/>
                    <a:lumOff val="25000"/>
                  </a:schemeClr>
                </a:solidFill>
                <a:latin typeface="Palanquin" panose="020B0004020203020204" pitchFamily="34" charset="0"/>
                <a:cs typeface="Palanquin" panose="020B0004020203020204" pitchFamily="34" charset="0"/>
              </a:rPr>
              <a:t> to defraud</a:t>
            </a:r>
          </a:p>
          <a:p>
            <a:pPr>
              <a:spcBef>
                <a:spcPts val="600"/>
              </a:spcBef>
              <a:spcAft>
                <a:spcPts val="1800"/>
              </a:spcAft>
              <a:buFont typeface="Wingdings" panose="05000000000000000000" pitchFamily="2" charset="2"/>
              <a:buChar char="§"/>
            </a:pPr>
            <a:r>
              <a:rPr lang="en-US" sz="2400" dirty="0">
                <a:solidFill>
                  <a:schemeClr val="tx1">
                    <a:lumMod val="75000"/>
                    <a:lumOff val="25000"/>
                  </a:schemeClr>
                </a:solidFill>
                <a:latin typeface="Palanquin" panose="020B0004020203020204" pitchFamily="34" charset="0"/>
                <a:cs typeface="Palanquin" panose="020B0004020203020204" pitchFamily="34" charset="0"/>
              </a:rPr>
              <a:t>Isolated billing errors are not considered fraud</a:t>
            </a:r>
          </a:p>
          <a:p>
            <a:pPr>
              <a:spcBef>
                <a:spcPts val="600"/>
              </a:spcBef>
              <a:spcAft>
                <a:spcPts val="1800"/>
              </a:spcAft>
              <a:buFont typeface="Wingdings" panose="05000000000000000000" pitchFamily="2" charset="2"/>
              <a:buChar char="§"/>
            </a:pPr>
            <a:r>
              <a:rPr lang="en-US" sz="2400" dirty="0">
                <a:solidFill>
                  <a:schemeClr val="tx1">
                    <a:lumMod val="75000"/>
                    <a:lumOff val="25000"/>
                  </a:schemeClr>
                </a:solidFill>
                <a:latin typeface="Palanquin" panose="020B0004020203020204" pitchFamily="34" charset="0"/>
                <a:cs typeface="Palanquin" panose="020B0004020203020204" pitchFamily="34" charset="0"/>
              </a:rPr>
              <a:t>CMS fights fraud, waste, and abuse with support from OHA’s Office of Program Integrity</a:t>
            </a:r>
          </a:p>
          <a:p>
            <a:pPr>
              <a:spcBef>
                <a:spcPts val="600"/>
              </a:spcBef>
              <a:spcAft>
                <a:spcPts val="1800"/>
              </a:spcAft>
              <a:buFont typeface="Wingdings" panose="05000000000000000000" pitchFamily="2" charset="2"/>
              <a:buChar char="§"/>
            </a:pPr>
            <a:r>
              <a:rPr lang="en-US" sz="2400" dirty="0">
                <a:solidFill>
                  <a:schemeClr val="tx1">
                    <a:lumMod val="75000"/>
                    <a:lumOff val="25000"/>
                  </a:schemeClr>
                </a:solidFill>
                <a:latin typeface="Palanquin" panose="020B0004020203020204" pitchFamily="34" charset="0"/>
                <a:cs typeface="Palanquin" panose="020B0004020203020204" pitchFamily="34" charset="0"/>
              </a:rPr>
              <a:t>You can fight fraud, waste, and abuse: </a:t>
            </a:r>
            <a:r>
              <a:rPr lang="en-US" sz="2400" i="1" dirty="0">
                <a:solidFill>
                  <a:schemeClr val="tx1">
                    <a:lumMod val="75000"/>
                    <a:lumOff val="25000"/>
                  </a:schemeClr>
                </a:solidFill>
                <a:latin typeface="Palanquin" panose="020B0004020203020204" pitchFamily="34" charset="0"/>
                <a:cs typeface="Palanquin" panose="020B0004020203020204" pitchFamily="34" charset="0"/>
              </a:rPr>
              <a:t>Record, Review, Report, Remember</a:t>
            </a:r>
            <a:endParaRPr lang="en-US" sz="2400" dirty="0">
              <a:solidFill>
                <a:schemeClr val="tx1">
                  <a:lumMod val="75000"/>
                  <a:lumOff val="25000"/>
                </a:schemeClr>
              </a:solidFill>
              <a:latin typeface="Palanquin" panose="020B0004020203020204" pitchFamily="34" charset="0"/>
              <a:cs typeface="Palanquin" panose="020B0004020203020204" pitchFamily="34" charset="0"/>
            </a:endParaRPr>
          </a:p>
        </p:txBody>
      </p:sp>
      <p:pic>
        <p:nvPicPr>
          <p:cNvPr id="4" name="Picture 3">
            <a:extLst>
              <a:ext uri="{FF2B5EF4-FFF2-40B4-BE49-F238E27FC236}">
                <a16:creationId xmlns:a16="http://schemas.microsoft.com/office/drawing/2014/main" id="{3EA7E7EA-195A-4999-80F8-FF8EC5FD2C9A}"/>
              </a:ext>
            </a:extLst>
          </p:cNvPr>
          <p:cNvPicPr>
            <a:picLocks noChangeAspect="1"/>
          </p:cNvPicPr>
          <p:nvPr/>
        </p:nvPicPr>
        <p:blipFill>
          <a:blip r:embed="rId5"/>
          <a:stretch>
            <a:fillRect/>
          </a:stretch>
        </p:blipFill>
        <p:spPr>
          <a:xfrm>
            <a:off x="10777178" y="5889886"/>
            <a:ext cx="1255885" cy="920576"/>
          </a:xfrm>
          <a:prstGeom prst="rect">
            <a:avLst/>
          </a:prstGeom>
        </p:spPr>
      </p:pic>
      <p:pic>
        <p:nvPicPr>
          <p:cNvPr id="6" name="FWA 20">
            <a:hlinkClick r:id="" action="ppaction://media"/>
            <a:extLst>
              <a:ext uri="{FF2B5EF4-FFF2-40B4-BE49-F238E27FC236}">
                <a16:creationId xmlns:a16="http://schemas.microsoft.com/office/drawing/2014/main" id="{A175B110-3DBF-473A-A528-323229589D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00320" y="297110"/>
            <a:ext cx="609600" cy="609600"/>
          </a:xfrm>
          <a:prstGeom prst="rect">
            <a:avLst/>
          </a:prstGeom>
        </p:spPr>
      </p:pic>
    </p:spTree>
    <p:extLst>
      <p:ext uri="{BB962C8B-B14F-4D97-AF65-F5344CB8AC3E}">
        <p14:creationId xmlns:p14="http://schemas.microsoft.com/office/powerpoint/2010/main" val="325062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7A4CAD-E4D1-419E-BDA0-684ADF072215}"/>
              </a:ext>
            </a:extLst>
          </p:cNvPr>
          <p:cNvSpPr>
            <a:spLocks noGrp="1"/>
          </p:cNvSpPr>
          <p:nvPr>
            <p:ph type="title" idx="4294967295"/>
          </p:nvPr>
        </p:nvSpPr>
        <p:spPr>
          <a:xfrm>
            <a:off x="700725" y="927650"/>
            <a:ext cx="5039177" cy="1325562"/>
          </a:xfrm>
        </p:spPr>
        <p:txBody>
          <a:bodyPr/>
          <a:lstStyle/>
          <a:p>
            <a:r>
              <a:rPr lang="en-US" dirty="0">
                <a:solidFill>
                  <a:schemeClr val="tx1">
                    <a:lumMod val="75000"/>
                    <a:lumOff val="25000"/>
                  </a:schemeClr>
                </a:solidFill>
                <a:latin typeface="Palanquin" panose="020B0004020203020204" pitchFamily="34" charset="0"/>
                <a:cs typeface="Palanquin" panose="020B0004020203020204" pitchFamily="34" charset="0"/>
              </a:rPr>
              <a:t>What we’ll cover:</a:t>
            </a:r>
          </a:p>
        </p:txBody>
      </p:sp>
      <p:sp>
        <p:nvSpPr>
          <p:cNvPr id="3" name="Content Placeholder 2"/>
          <p:cNvSpPr>
            <a:spLocks noGrp="1"/>
          </p:cNvSpPr>
          <p:nvPr>
            <p:ph idx="4294967295"/>
          </p:nvPr>
        </p:nvSpPr>
        <p:spPr>
          <a:xfrm>
            <a:off x="700725" y="4226029"/>
            <a:ext cx="2236788" cy="1033463"/>
          </a:xfrm>
        </p:spPr>
        <p:txBody>
          <a:bodyPr anchor="ctr">
            <a:normAutofit lnSpcReduction="10000"/>
          </a:bodyPr>
          <a:lstStyle/>
          <a:p>
            <a:pPr marL="236537" indent="0" algn="ctr">
              <a:spcBef>
                <a:spcPts val="600"/>
              </a:spcBef>
              <a:buNone/>
              <a:defRPr/>
            </a:pPr>
            <a:r>
              <a:rPr lang="en-US" sz="2400">
                <a:solidFill>
                  <a:schemeClr val="tx1">
                    <a:lumMod val="75000"/>
                    <a:lumOff val="25000"/>
                  </a:schemeClr>
                </a:solidFill>
                <a:latin typeface="Palanquin" panose="020B0004020203020204" pitchFamily="34" charset="0"/>
                <a:cs typeface="Palanquin" panose="020B0004020203020204" pitchFamily="34" charset="0"/>
              </a:rPr>
              <a:t>Defining Fraud, Waste</a:t>
            </a:r>
            <a:r>
              <a:rPr lang="en-US" sz="2400" dirty="0">
                <a:solidFill>
                  <a:schemeClr val="tx1">
                    <a:lumMod val="75000"/>
                    <a:lumOff val="25000"/>
                  </a:schemeClr>
                </a:solidFill>
                <a:latin typeface="Palanquin" panose="020B0004020203020204" pitchFamily="34" charset="0"/>
                <a:cs typeface="Palanquin" panose="020B0004020203020204" pitchFamily="34" charset="0"/>
              </a:rPr>
              <a:t>, </a:t>
            </a:r>
            <a:r>
              <a:rPr lang="en-US" sz="2400">
                <a:solidFill>
                  <a:schemeClr val="tx1">
                    <a:lumMod val="75000"/>
                    <a:lumOff val="25000"/>
                  </a:schemeClr>
                </a:solidFill>
                <a:latin typeface="Palanquin" panose="020B0004020203020204" pitchFamily="34" charset="0"/>
                <a:cs typeface="Palanquin" panose="020B0004020203020204" pitchFamily="34" charset="0"/>
              </a:rPr>
              <a:t>and Abuse</a:t>
            </a:r>
            <a:endParaRPr lang="en-US" sz="2400" dirty="0">
              <a:solidFill>
                <a:schemeClr val="tx1">
                  <a:lumMod val="75000"/>
                  <a:lumOff val="25000"/>
                </a:schemeClr>
              </a:solidFill>
              <a:latin typeface="Palanquin" panose="020B0004020203020204" pitchFamily="34" charset="0"/>
              <a:cs typeface="Palanquin" panose="020B0004020203020204" pitchFamily="34" charset="0"/>
            </a:endParaRPr>
          </a:p>
        </p:txBody>
      </p:sp>
      <p:pic>
        <p:nvPicPr>
          <p:cNvPr id="10" name="Graphic 9" descr="Books with solid fill">
            <a:extLst>
              <a:ext uri="{FF2B5EF4-FFF2-40B4-BE49-F238E27FC236}">
                <a16:creationId xmlns:a16="http://schemas.microsoft.com/office/drawing/2014/main" id="{1FA8CE39-E183-4E1C-BBEB-4734602821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3260" y="2607186"/>
            <a:ext cx="1103868" cy="1103868"/>
          </a:xfrm>
          <a:prstGeom prst="rect">
            <a:avLst/>
          </a:prstGeom>
        </p:spPr>
      </p:pic>
      <p:pic>
        <p:nvPicPr>
          <p:cNvPr id="16" name="Graphic 15" descr="Magnifying glass outline">
            <a:extLst>
              <a:ext uri="{FF2B5EF4-FFF2-40B4-BE49-F238E27FC236}">
                <a16:creationId xmlns:a16="http://schemas.microsoft.com/office/drawing/2014/main" id="{40018D3E-090D-4572-A327-07AB191990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1061" y="2607186"/>
            <a:ext cx="1103868" cy="1103868"/>
          </a:xfrm>
          <a:prstGeom prst="rect">
            <a:avLst/>
          </a:prstGeom>
        </p:spPr>
      </p:pic>
      <p:pic>
        <p:nvPicPr>
          <p:cNvPr id="18" name="Graphic 17" descr="Signpost with solid fill">
            <a:extLst>
              <a:ext uri="{FF2B5EF4-FFF2-40B4-BE49-F238E27FC236}">
                <a16:creationId xmlns:a16="http://schemas.microsoft.com/office/drawing/2014/main" id="{2A183830-E878-48DF-BC35-E32CA06434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1166" y="2607186"/>
            <a:ext cx="1103868" cy="1103868"/>
          </a:xfrm>
          <a:prstGeom prst="rect">
            <a:avLst/>
          </a:prstGeom>
        </p:spPr>
      </p:pic>
      <p:pic>
        <p:nvPicPr>
          <p:cNvPr id="20" name="Graphic 19" descr="Clipboard All Crosses outline">
            <a:extLst>
              <a:ext uri="{FF2B5EF4-FFF2-40B4-BE49-F238E27FC236}">
                <a16:creationId xmlns:a16="http://schemas.microsoft.com/office/drawing/2014/main" id="{83AE082E-098E-4D30-9367-098D9384FC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11271" y="2423585"/>
            <a:ext cx="1287469" cy="1287469"/>
          </a:xfrm>
          <a:prstGeom prst="rect">
            <a:avLst/>
          </a:prstGeom>
        </p:spPr>
      </p:pic>
      <p:sp>
        <p:nvSpPr>
          <p:cNvPr id="21" name="Content Placeholder 2">
            <a:extLst>
              <a:ext uri="{FF2B5EF4-FFF2-40B4-BE49-F238E27FC236}">
                <a16:creationId xmlns:a16="http://schemas.microsoft.com/office/drawing/2014/main" id="{9C75A5A5-8D5F-44D7-A6FC-C3594AB6F910}"/>
              </a:ext>
            </a:extLst>
          </p:cNvPr>
          <p:cNvSpPr txBox="1">
            <a:spLocks/>
          </p:cNvSpPr>
          <p:nvPr/>
        </p:nvSpPr>
        <p:spPr>
          <a:xfrm>
            <a:off x="3089373" y="4102355"/>
            <a:ext cx="2416029" cy="128081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7" indent="0" algn="ctr">
              <a:spcBef>
                <a:spcPts val="600"/>
              </a:spcBef>
              <a:buNone/>
              <a:defRPr/>
            </a:pPr>
            <a:r>
              <a:rPr lang="en-US" sz="2400" dirty="0">
                <a:solidFill>
                  <a:schemeClr val="tx1">
                    <a:lumMod val="75000"/>
                    <a:lumOff val="25000"/>
                  </a:schemeClr>
                </a:solidFill>
                <a:latin typeface="Palanquin" panose="020B0004020203020204" pitchFamily="34" charset="0"/>
                <a:ea typeface="+mn-lt"/>
                <a:cs typeface="Palanquin" panose="020B0004020203020204" pitchFamily="34" charset="0"/>
              </a:rPr>
              <a:t>Identifying FWA in claims or encounters</a:t>
            </a:r>
          </a:p>
        </p:txBody>
      </p:sp>
      <p:sp>
        <p:nvSpPr>
          <p:cNvPr id="22" name="Content Placeholder 2">
            <a:extLst>
              <a:ext uri="{FF2B5EF4-FFF2-40B4-BE49-F238E27FC236}">
                <a16:creationId xmlns:a16="http://schemas.microsoft.com/office/drawing/2014/main" id="{9C899FA6-333A-4A7C-AADE-BAC9DB9A3426}"/>
              </a:ext>
            </a:extLst>
          </p:cNvPr>
          <p:cNvSpPr txBox="1">
            <a:spLocks/>
          </p:cNvSpPr>
          <p:nvPr/>
        </p:nvSpPr>
        <p:spPr>
          <a:xfrm>
            <a:off x="5657262" y="4226029"/>
            <a:ext cx="2694136" cy="10415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7" indent="0" algn="ctr">
              <a:spcBef>
                <a:spcPts val="600"/>
              </a:spcBef>
              <a:buNone/>
              <a:defRPr/>
            </a:pPr>
            <a:r>
              <a:rPr lang="en-US" sz="2400" dirty="0">
                <a:solidFill>
                  <a:schemeClr val="tx1">
                    <a:lumMod val="75000"/>
                    <a:lumOff val="25000"/>
                  </a:schemeClr>
                </a:solidFill>
                <a:latin typeface="Palanquin" panose="020B0004020203020204" pitchFamily="34" charset="0"/>
                <a:ea typeface="+mn-lt"/>
                <a:cs typeface="Palanquin" panose="020B0004020203020204" pitchFamily="34" charset="0"/>
              </a:rPr>
              <a:t>Mitigating your risk of fraud, waste or abuse</a:t>
            </a:r>
          </a:p>
        </p:txBody>
      </p:sp>
      <p:sp>
        <p:nvSpPr>
          <p:cNvPr id="23" name="Content Placeholder 2">
            <a:extLst>
              <a:ext uri="{FF2B5EF4-FFF2-40B4-BE49-F238E27FC236}">
                <a16:creationId xmlns:a16="http://schemas.microsoft.com/office/drawing/2014/main" id="{98F57B81-D945-4C26-80A0-B8A9AEB6B29C}"/>
              </a:ext>
            </a:extLst>
          </p:cNvPr>
          <p:cNvSpPr txBox="1">
            <a:spLocks/>
          </p:cNvSpPr>
          <p:nvPr/>
        </p:nvSpPr>
        <p:spPr>
          <a:xfrm>
            <a:off x="8503258" y="4226029"/>
            <a:ext cx="2838658" cy="1300747"/>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7" indent="0" algn="ctr">
              <a:spcBef>
                <a:spcPts val="600"/>
              </a:spcBef>
              <a:buNone/>
              <a:defRPr/>
            </a:pPr>
            <a:r>
              <a:rPr lang="en-US" sz="2400" dirty="0">
                <a:solidFill>
                  <a:schemeClr val="tx1">
                    <a:lumMod val="75000"/>
                    <a:lumOff val="25000"/>
                  </a:schemeClr>
                </a:solidFill>
                <a:latin typeface="Palanquin" panose="020B0004020203020204" pitchFamily="34" charset="0"/>
                <a:ea typeface="+mn-lt"/>
                <a:cs typeface="Palanquin" panose="020B0004020203020204" pitchFamily="34" charset="0"/>
              </a:rPr>
              <a:t>Understanding the consequences of committing FWA</a:t>
            </a:r>
          </a:p>
        </p:txBody>
      </p:sp>
      <p:pic>
        <p:nvPicPr>
          <p:cNvPr id="2" name="FWA 2">
            <a:hlinkClick r:id="" action="ppaction://media"/>
            <a:extLst>
              <a:ext uri="{FF2B5EF4-FFF2-40B4-BE49-F238E27FC236}">
                <a16:creationId xmlns:a16="http://schemas.microsoft.com/office/drawing/2014/main" id="{04A22E84-74AD-4385-B317-30BE670CF9C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037116" y="477441"/>
            <a:ext cx="609600" cy="609600"/>
          </a:xfrm>
          <a:prstGeom prst="rect">
            <a:avLst/>
          </a:prstGeom>
        </p:spPr>
      </p:pic>
    </p:spTree>
    <p:extLst>
      <p:ext uri="{BB962C8B-B14F-4D97-AF65-F5344CB8AC3E}">
        <p14:creationId xmlns:p14="http://schemas.microsoft.com/office/powerpoint/2010/main" val="29857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EF53172-D031-45C8-ADA0-366BA82AD3D2}"/>
              </a:ext>
            </a:extLst>
          </p:cNvPr>
          <p:cNvPicPr>
            <a:picLocks noChangeAspect="1"/>
          </p:cNvPicPr>
          <p:nvPr/>
        </p:nvPicPr>
        <p:blipFill rotWithShape="1">
          <a:blip r:embed="rId2">
            <a:extLst>
              <a:ext uri="{28A0092B-C50C-407E-A947-70E740481C1C}">
                <a14:useLocalDpi xmlns:a14="http://schemas.microsoft.com/office/drawing/2010/main" val="0"/>
              </a:ext>
            </a:extLst>
          </a:blip>
          <a:srcRect l="6568" r="6569" b="1"/>
          <a:stretch/>
        </p:blipFill>
        <p:spPr>
          <a:xfrm>
            <a:off x="-1" y="10"/>
            <a:ext cx="12192001" cy="4666928"/>
          </a:xfrm>
          <a:prstGeom prst="rect">
            <a:avLst/>
          </a:prstGeom>
        </p:spPr>
      </p:pic>
      <p:pic>
        <p:nvPicPr>
          <p:cNvPr id="26" name="Picture 11">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27" name="Oval 13">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97522" y="4821625"/>
            <a:ext cx="2898477" cy="1509931"/>
          </a:xfrm>
        </p:spPr>
        <p:txBody>
          <a:bodyPr>
            <a:normAutofit/>
          </a:bodyPr>
          <a:lstStyle/>
          <a:p>
            <a:r>
              <a:rPr lang="en-US" dirty="0">
                <a:solidFill>
                  <a:schemeClr val="tx1">
                    <a:lumMod val="75000"/>
                    <a:lumOff val="25000"/>
                  </a:schemeClr>
                </a:solidFill>
                <a:latin typeface="Palanquin" panose="020B0004020203020204" pitchFamily="34" charset="0"/>
                <a:cs typeface="Palanquin" panose="020B0004020203020204" pitchFamily="34" charset="0"/>
              </a:rPr>
              <a:t>Questions</a:t>
            </a:r>
          </a:p>
        </p:txBody>
      </p:sp>
      <p:sp>
        <p:nvSpPr>
          <p:cNvPr id="3" name="Content Placeholder 2"/>
          <p:cNvSpPr>
            <a:spLocks noGrp="1"/>
          </p:cNvSpPr>
          <p:nvPr>
            <p:ph idx="1"/>
          </p:nvPr>
        </p:nvSpPr>
        <p:spPr>
          <a:xfrm>
            <a:off x="6095999" y="4821625"/>
            <a:ext cx="3588506" cy="1509935"/>
          </a:xfrm>
        </p:spPr>
        <p:txBody>
          <a:bodyPr anchor="ctr">
            <a:normAutofit/>
          </a:bodyPr>
          <a:lstStyle/>
          <a:p>
            <a:pPr marL="0" indent="0" algn="ctr">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Wendy Chavez</a:t>
            </a:r>
          </a:p>
          <a:p>
            <a:pPr marL="0" indent="0" algn="ctr">
              <a:buNone/>
            </a:pPr>
            <a:r>
              <a:rPr lang="en-US" sz="2000" dirty="0">
                <a:solidFill>
                  <a:schemeClr val="tx1">
                    <a:lumMod val="75000"/>
                    <a:lumOff val="25000"/>
                  </a:schemeClr>
                </a:solidFill>
                <a:latin typeface="Palanquin" panose="020B0004020203020204" pitchFamily="34" charset="0"/>
                <a:cs typeface="Palanquin" panose="020B0004020203020204" pitchFamily="34" charset="0"/>
                <a:hlinkClick r:id="rId4">
                  <a:extLst>
                    <a:ext uri="{A12FA001-AC4F-418D-AE19-62706E023703}">
                      <ahyp:hlinkClr xmlns:ahyp="http://schemas.microsoft.com/office/drawing/2018/hyperlinkcolor" val="tx"/>
                    </a:ext>
                  </a:extLst>
                </a:hlinkClick>
              </a:rPr>
              <a:t>wchavez@GOBHI.org</a:t>
            </a:r>
            <a:endParaRPr lang="en-US" sz="2000" dirty="0">
              <a:solidFill>
                <a:schemeClr val="tx1">
                  <a:lumMod val="75000"/>
                  <a:lumOff val="25000"/>
                </a:schemeClr>
              </a:solidFill>
              <a:latin typeface="Palanquin" panose="020B0004020203020204" pitchFamily="34" charset="0"/>
              <a:cs typeface="Palanquin" panose="020B0004020203020204" pitchFamily="34" charset="0"/>
            </a:endParaRPr>
          </a:p>
          <a:p>
            <a:pPr marL="0" indent="0" algn="ctr">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541.705.4898</a:t>
            </a:r>
          </a:p>
        </p:txBody>
      </p:sp>
      <p:pic>
        <p:nvPicPr>
          <p:cNvPr id="6" name="Picture 5">
            <a:extLst>
              <a:ext uri="{FF2B5EF4-FFF2-40B4-BE49-F238E27FC236}">
                <a16:creationId xmlns:a16="http://schemas.microsoft.com/office/drawing/2014/main" id="{DF450361-5FAB-40D3-A516-CDAB548C5229}"/>
              </a:ext>
            </a:extLst>
          </p:cNvPr>
          <p:cNvPicPr>
            <a:picLocks noChangeAspect="1"/>
          </p:cNvPicPr>
          <p:nvPr/>
        </p:nvPicPr>
        <p:blipFill>
          <a:blip r:embed="rId5"/>
          <a:stretch>
            <a:fillRect/>
          </a:stretch>
        </p:blipFill>
        <p:spPr>
          <a:xfrm>
            <a:off x="10804270" y="5871272"/>
            <a:ext cx="1255885" cy="920576"/>
          </a:xfrm>
          <a:prstGeom prst="rect">
            <a:avLst/>
          </a:prstGeom>
        </p:spPr>
      </p:pic>
    </p:spTree>
    <p:extLst>
      <p:ext uri="{BB962C8B-B14F-4D97-AF65-F5344CB8AC3E}">
        <p14:creationId xmlns:p14="http://schemas.microsoft.com/office/powerpoint/2010/main" val="365180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latin typeface="Palanquin" panose="020B0004020203020204" pitchFamily="34" charset="0"/>
                <a:cs typeface="Palanquin" panose="020B0004020203020204" pitchFamily="34" charset="0"/>
              </a:rPr>
              <a:t>Background</a:t>
            </a:r>
          </a:p>
        </p:txBody>
      </p:sp>
      <p:sp>
        <p:nvSpPr>
          <p:cNvPr id="3" name="Content Placeholder 2"/>
          <p:cNvSpPr>
            <a:spLocks noGrp="1"/>
          </p:cNvSpPr>
          <p:nvPr>
            <p:ph idx="1"/>
          </p:nvPr>
        </p:nvSpPr>
        <p:spPr>
          <a:xfrm>
            <a:off x="6090574" y="801866"/>
            <a:ext cx="5306084" cy="5230634"/>
          </a:xfrm>
        </p:spPr>
        <p:txBody>
          <a:bodyPr anchor="ctr">
            <a:normAutofit/>
          </a:bodyPr>
          <a:lstStyle/>
          <a:p>
            <a:pPr>
              <a:spcBef>
                <a:spcPts val="600"/>
              </a:spcBef>
              <a:spcAft>
                <a:spcPts val="1800"/>
              </a:spcAft>
              <a:buFont typeface="Wingdings" panose="05000000000000000000" pitchFamily="2" charset="2"/>
              <a:buChar char="§"/>
              <a:defRPr/>
            </a:pPr>
            <a:r>
              <a:rPr lang="en-US" sz="2400" dirty="0">
                <a:solidFill>
                  <a:schemeClr val="tx1">
                    <a:lumMod val="75000"/>
                    <a:lumOff val="25000"/>
                  </a:schemeClr>
                </a:solidFill>
                <a:latin typeface="Palanquin" panose="020B0004020203020204" pitchFamily="34" charset="0"/>
                <a:ea typeface="+mn-lt"/>
                <a:cs typeface="Palanquin" panose="020B0004020203020204" pitchFamily="34" charset="0"/>
              </a:rPr>
              <a:t>Oregon’s Medicaid budget is approximately $8.4 billion per year</a:t>
            </a:r>
          </a:p>
          <a:p>
            <a:pPr>
              <a:spcBef>
                <a:spcPts val="600"/>
              </a:spcBef>
              <a:spcAft>
                <a:spcPts val="1800"/>
              </a:spcAft>
              <a:buFont typeface="Wingdings" panose="05000000000000000000" pitchFamily="2" charset="2"/>
              <a:buChar char="§"/>
              <a:defRPr/>
            </a:pPr>
            <a:r>
              <a:rPr lang="en-US" sz="2400" dirty="0">
                <a:solidFill>
                  <a:schemeClr val="tx1">
                    <a:lumMod val="75000"/>
                    <a:lumOff val="25000"/>
                  </a:schemeClr>
                </a:solidFill>
                <a:latin typeface="Palanquin" panose="020B0004020203020204" pitchFamily="34" charset="0"/>
                <a:ea typeface="+mn-lt"/>
                <a:cs typeface="Palanquin" panose="020B0004020203020204" pitchFamily="34" charset="0"/>
              </a:rPr>
              <a:t>The Oregon Audits Division of the Office of the Secretary of State found that Oregon Health Authority (OHA) recovery efforts appear appropriate and reasonable, but many services are potentially underutilized due to OHA’s limited procedures for detecting improper payments</a:t>
            </a:r>
          </a:p>
          <a:p>
            <a:pPr>
              <a:spcBef>
                <a:spcPts val="600"/>
              </a:spcBef>
              <a:spcAft>
                <a:spcPts val="1800"/>
              </a:spcAft>
              <a:buFont typeface="Wingdings" panose="05000000000000000000" pitchFamily="2" charset="2"/>
              <a:buChar char="§"/>
              <a:defRPr/>
            </a:pPr>
            <a:r>
              <a:rPr lang="en-US" sz="2400" dirty="0">
                <a:solidFill>
                  <a:schemeClr val="tx1">
                    <a:lumMod val="75000"/>
                    <a:lumOff val="25000"/>
                  </a:schemeClr>
                </a:solidFill>
                <a:latin typeface="Palanquin" panose="020B0004020203020204" pitchFamily="34" charset="0"/>
                <a:ea typeface="+mn-lt"/>
                <a:cs typeface="Palanquin" panose="020B0004020203020204" pitchFamily="34" charset="0"/>
              </a:rPr>
              <a:t>Total recoveries and cost avoidances for 2015 -17 were $165 million</a:t>
            </a:r>
            <a:endParaRPr lang="en-US" sz="2400" dirty="0">
              <a:solidFill>
                <a:schemeClr val="tx1">
                  <a:lumMod val="75000"/>
                  <a:lumOff val="25000"/>
                </a:schemeClr>
              </a:solidFill>
              <a:latin typeface="Palanquin" panose="020B0004020203020204" pitchFamily="34" charset="0"/>
              <a:cs typeface="Palanquin" panose="020B0004020203020204" pitchFamily="34" charset="0"/>
            </a:endParaRPr>
          </a:p>
        </p:txBody>
      </p:sp>
      <p:pic>
        <p:nvPicPr>
          <p:cNvPr id="4" name="Picture 3">
            <a:extLst>
              <a:ext uri="{FF2B5EF4-FFF2-40B4-BE49-F238E27FC236}">
                <a16:creationId xmlns:a16="http://schemas.microsoft.com/office/drawing/2014/main" id="{1A8CC18F-806C-4F52-A970-1F48466E9615}"/>
              </a:ext>
            </a:extLst>
          </p:cNvPr>
          <p:cNvPicPr>
            <a:picLocks noChangeAspect="1"/>
          </p:cNvPicPr>
          <p:nvPr/>
        </p:nvPicPr>
        <p:blipFill>
          <a:blip r:embed="rId5"/>
          <a:stretch>
            <a:fillRect/>
          </a:stretch>
        </p:blipFill>
        <p:spPr>
          <a:xfrm>
            <a:off x="10767844" y="5795888"/>
            <a:ext cx="1255885" cy="920576"/>
          </a:xfrm>
          <a:prstGeom prst="rect">
            <a:avLst/>
          </a:prstGeom>
        </p:spPr>
      </p:pic>
      <p:pic>
        <p:nvPicPr>
          <p:cNvPr id="5" name="FWA 3">
            <a:hlinkClick r:id="" action="ppaction://media"/>
            <a:extLst>
              <a:ext uri="{FF2B5EF4-FFF2-40B4-BE49-F238E27FC236}">
                <a16:creationId xmlns:a16="http://schemas.microsoft.com/office/drawing/2014/main" id="{A55062E2-CDB8-47EE-80D3-856C9FEBED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90986" y="313888"/>
            <a:ext cx="609600" cy="609600"/>
          </a:xfrm>
          <a:prstGeom prst="rect">
            <a:avLst/>
          </a:prstGeom>
        </p:spPr>
      </p:pic>
    </p:spTree>
    <p:extLst>
      <p:ext uri="{BB962C8B-B14F-4D97-AF65-F5344CB8AC3E}">
        <p14:creationId xmlns:p14="http://schemas.microsoft.com/office/powerpoint/2010/main" val="11863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5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708209A-11EB-4DF9-ABFD-B5D7BB358CBB}"/>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00668" y="2731951"/>
            <a:ext cx="12390540" cy="4126049"/>
          </a:xfrm>
          <a:prstGeom prst="rect">
            <a:avLst/>
          </a:prstGeom>
        </p:spPr>
      </p:pic>
      <p:sp>
        <p:nvSpPr>
          <p:cNvPr id="2" name="Title 1"/>
          <p:cNvSpPr>
            <a:spLocks noGrp="1"/>
          </p:cNvSpPr>
          <p:nvPr>
            <p:ph type="title"/>
          </p:nvPr>
        </p:nvSpPr>
        <p:spPr>
          <a:xfrm>
            <a:off x="3851594" y="889436"/>
            <a:ext cx="4488809" cy="817724"/>
          </a:xfrm>
          <a:custGeom>
            <a:avLst/>
            <a:gdLst>
              <a:gd name="connsiteX0" fmla="*/ 0 w 4488809"/>
              <a:gd name="connsiteY0" fmla="*/ 0 h 817724"/>
              <a:gd name="connsiteX1" fmla="*/ 4488809 w 4488809"/>
              <a:gd name="connsiteY1" fmla="*/ 0 h 817724"/>
              <a:gd name="connsiteX2" fmla="*/ 4488809 w 4488809"/>
              <a:gd name="connsiteY2" fmla="*/ 817724 h 817724"/>
              <a:gd name="connsiteX3" fmla="*/ 0 w 4488809"/>
              <a:gd name="connsiteY3" fmla="*/ 817724 h 817724"/>
              <a:gd name="connsiteX4" fmla="*/ 0 w 4488809"/>
              <a:gd name="connsiteY4" fmla="*/ 0 h 817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8809" h="817724" fill="none" extrusionOk="0">
                <a:moveTo>
                  <a:pt x="0" y="0"/>
                </a:moveTo>
                <a:cubicBezTo>
                  <a:pt x="1215154" y="-49389"/>
                  <a:pt x="3235451" y="-154896"/>
                  <a:pt x="4488809" y="0"/>
                </a:cubicBezTo>
                <a:cubicBezTo>
                  <a:pt x="4533124" y="375136"/>
                  <a:pt x="4559301" y="468966"/>
                  <a:pt x="4488809" y="817724"/>
                </a:cubicBezTo>
                <a:cubicBezTo>
                  <a:pt x="3962831" y="759652"/>
                  <a:pt x="2174247" y="920336"/>
                  <a:pt x="0" y="817724"/>
                </a:cubicBezTo>
                <a:cubicBezTo>
                  <a:pt x="48271" y="523186"/>
                  <a:pt x="22678" y="266605"/>
                  <a:pt x="0" y="0"/>
                </a:cubicBezTo>
                <a:close/>
              </a:path>
              <a:path w="4488809" h="817724" stroke="0" extrusionOk="0">
                <a:moveTo>
                  <a:pt x="0" y="0"/>
                </a:moveTo>
                <a:cubicBezTo>
                  <a:pt x="1461334" y="147009"/>
                  <a:pt x="3760593" y="-164425"/>
                  <a:pt x="4488809" y="0"/>
                </a:cubicBezTo>
                <a:cubicBezTo>
                  <a:pt x="4421187" y="338958"/>
                  <a:pt x="4554717" y="514013"/>
                  <a:pt x="4488809" y="817724"/>
                </a:cubicBezTo>
                <a:cubicBezTo>
                  <a:pt x="2290135" y="686201"/>
                  <a:pt x="1816966" y="700758"/>
                  <a:pt x="0" y="817724"/>
                </a:cubicBezTo>
                <a:cubicBezTo>
                  <a:pt x="33564" y="614556"/>
                  <a:pt x="-61570" y="232815"/>
                  <a:pt x="0" y="0"/>
                </a:cubicBezTo>
                <a:close/>
              </a:path>
            </a:pathLst>
          </a:custGeom>
          <a:ln w="12700">
            <a:solidFill>
              <a:srgbClr val="498769"/>
            </a:solidFill>
            <a:extLst>
              <a:ext uri="{C807C97D-BFC1-408E-A445-0C87EB9F89A2}">
                <ask:lineSketchStyleProps xmlns:ask="http://schemas.microsoft.com/office/drawing/2018/sketchyshapes" sd="2083063858">
                  <ask:type>
                    <ask:lineSketchCurved/>
                  </ask:type>
                </ask:lineSketchStyleProps>
              </a:ext>
            </a:extLst>
          </a:ln>
        </p:spPr>
        <p:txBody>
          <a:bodyPr>
            <a:normAutofit/>
          </a:bodyPr>
          <a:lstStyle/>
          <a:p>
            <a:pPr marL="457200" indent="-457200" algn="ctr">
              <a:defRPr/>
            </a:pPr>
            <a:r>
              <a:rPr lang="en-US" dirty="0">
                <a:solidFill>
                  <a:schemeClr val="tx1">
                    <a:lumMod val="75000"/>
                    <a:lumOff val="25000"/>
                  </a:schemeClr>
                </a:solidFill>
              </a:rPr>
              <a:t>Defining Fraud</a:t>
            </a:r>
          </a:p>
        </p:txBody>
      </p:sp>
      <p:sp>
        <p:nvSpPr>
          <p:cNvPr id="3" name="Content Placeholder 2"/>
          <p:cNvSpPr>
            <a:spLocks noGrp="1"/>
          </p:cNvSpPr>
          <p:nvPr>
            <p:ph idx="1"/>
          </p:nvPr>
        </p:nvSpPr>
        <p:spPr>
          <a:xfrm>
            <a:off x="838199" y="2102462"/>
            <a:ext cx="10369493" cy="3593663"/>
          </a:xfrm>
        </p:spPr>
        <p:txBody>
          <a:bodyPr>
            <a:normAutofit/>
          </a:bodyPr>
          <a:lstStyle/>
          <a:p>
            <a:pPr marL="0" indent="0">
              <a:spcBef>
                <a:spcPts val="600"/>
              </a:spcBef>
              <a:buFont typeface="Wingdings" panose="05000000000000000000" pitchFamily="2" charset="2"/>
              <a:buNone/>
              <a:defRPr/>
            </a:pPr>
            <a:r>
              <a:rPr lang="en-US" sz="3200" b="1" dirty="0">
                <a:solidFill>
                  <a:schemeClr val="tx1">
                    <a:lumMod val="75000"/>
                    <a:lumOff val="25000"/>
                  </a:schemeClr>
                </a:solidFill>
                <a:latin typeface="Palanquin" panose="020B0004020203020204" pitchFamily="34" charset="0"/>
                <a:cs typeface="Palanquin" panose="020B0004020203020204" pitchFamily="34" charset="0"/>
              </a:rPr>
              <a:t>Fraud</a:t>
            </a:r>
            <a:r>
              <a:rPr lang="en-US" sz="2400" b="1" dirty="0">
                <a:solidFill>
                  <a:schemeClr val="tx1">
                    <a:lumMod val="75000"/>
                    <a:lumOff val="25000"/>
                  </a:schemeClr>
                </a:solidFill>
                <a:latin typeface="Palanquin" panose="020B0004020203020204" pitchFamily="34" charset="0"/>
                <a:cs typeface="Palanquin" panose="020B0004020203020204" pitchFamily="34" charset="0"/>
              </a:rPr>
              <a:t> </a:t>
            </a:r>
            <a:r>
              <a:rPr lang="en-US" sz="2400" dirty="0">
                <a:solidFill>
                  <a:schemeClr val="tx1">
                    <a:lumMod val="75000"/>
                    <a:lumOff val="25000"/>
                  </a:schemeClr>
                </a:solidFill>
                <a:latin typeface="Palanquin" panose="020B0004020203020204" pitchFamily="34" charset="0"/>
                <a:cs typeface="Palanquin" panose="020B0004020203020204" pitchFamily="34" charset="0"/>
              </a:rPr>
              <a:t> - An </a:t>
            </a:r>
            <a:r>
              <a:rPr lang="en-US" sz="2400" dirty="0">
                <a:solidFill>
                  <a:schemeClr val="tx1">
                    <a:lumMod val="75000"/>
                    <a:lumOff val="25000"/>
                  </a:schemeClr>
                </a:solidFill>
                <a:latin typeface="Palanquin" panose="020B0004020203020204" pitchFamily="34" charset="0"/>
                <a:ea typeface="+mn-lt"/>
                <a:cs typeface="Palanquin" panose="020B0004020203020204" pitchFamily="34" charset="0"/>
              </a:rPr>
              <a:t>intentional act of deception, misrepresentation or concealment in order to obtain money or anything else of value from a health care benefit program. Examples include:</a:t>
            </a:r>
          </a:p>
          <a:p>
            <a:pPr marL="0" indent="0">
              <a:spcBef>
                <a:spcPts val="600"/>
              </a:spcBef>
              <a:buFont typeface="Wingdings" panose="05000000000000000000" pitchFamily="2" charset="2"/>
              <a:buNone/>
              <a:defRPr/>
            </a:pPr>
            <a:endParaRPr lang="en-US" sz="2400" dirty="0">
              <a:solidFill>
                <a:schemeClr val="tx1">
                  <a:lumMod val="75000"/>
                  <a:lumOff val="25000"/>
                </a:schemeClr>
              </a:solidFill>
              <a:latin typeface="Palanquin" panose="020B0004020203020204" pitchFamily="34" charset="0"/>
              <a:ea typeface="+mn-lt"/>
              <a:cs typeface="Palanquin" panose="020B0004020203020204" pitchFamily="34" charset="0"/>
            </a:endParaRPr>
          </a:p>
          <a:p>
            <a:pPr marL="693738" indent="-354013">
              <a:spcBef>
                <a:spcPts val="600"/>
              </a:spcBef>
              <a:buFont typeface="Wingdings" panose="05000000000000000000" pitchFamily="2" charset="2"/>
              <a:buChar char="§"/>
              <a:defRPr/>
            </a:pPr>
            <a:r>
              <a:rPr lang="en-US" sz="2400" dirty="0">
                <a:solidFill>
                  <a:schemeClr val="tx1">
                    <a:lumMod val="75000"/>
                    <a:lumOff val="25000"/>
                  </a:schemeClr>
                </a:solidFill>
                <a:latin typeface="Palanquin" panose="020B0004020203020204" pitchFamily="34" charset="0"/>
                <a:cs typeface="Palanquin" panose="020B0004020203020204" pitchFamily="34" charset="0"/>
              </a:rPr>
              <a:t>Billing for services, supplies, or equipment that are not provided to or used for Medicaid patients</a:t>
            </a:r>
          </a:p>
          <a:p>
            <a:pPr marL="693738" indent="-354013">
              <a:spcBef>
                <a:spcPts val="600"/>
              </a:spcBef>
              <a:buFont typeface="Wingdings" panose="05000000000000000000" pitchFamily="2" charset="2"/>
              <a:buChar char="§"/>
              <a:defRPr/>
            </a:pPr>
            <a:endParaRPr lang="en-US" sz="2400" dirty="0">
              <a:solidFill>
                <a:schemeClr val="tx1">
                  <a:lumMod val="75000"/>
                  <a:lumOff val="25000"/>
                </a:schemeClr>
              </a:solidFill>
              <a:latin typeface="Palanquin" panose="020B0004020203020204" pitchFamily="34" charset="0"/>
              <a:cs typeface="Palanquin" panose="020B0004020203020204" pitchFamily="34" charset="0"/>
            </a:endParaRPr>
          </a:p>
          <a:p>
            <a:pPr marL="693738" indent="-354013">
              <a:spcBef>
                <a:spcPts val="600"/>
              </a:spcBef>
              <a:buFont typeface="Wingdings" panose="05000000000000000000" pitchFamily="2" charset="2"/>
              <a:buChar char="§"/>
              <a:defRPr/>
            </a:pPr>
            <a:r>
              <a:rPr lang="en-US" sz="2400" dirty="0">
                <a:solidFill>
                  <a:schemeClr val="tx1">
                    <a:lumMod val="75000"/>
                    <a:lumOff val="25000"/>
                  </a:schemeClr>
                </a:solidFill>
                <a:latin typeface="Palanquin" panose="020B0004020203020204" pitchFamily="34" charset="0"/>
                <a:cs typeface="Palanquin" panose="020B0004020203020204" pitchFamily="34" charset="0"/>
              </a:rPr>
              <a:t>Providers who intentionally or recklessly make false statements about the credentials of persons rendering care to members</a:t>
            </a:r>
          </a:p>
        </p:txBody>
      </p:sp>
      <p:pic>
        <p:nvPicPr>
          <p:cNvPr id="4" name="FWA 4">
            <a:hlinkClick r:id="" action="ppaction://media"/>
            <a:extLst>
              <a:ext uri="{FF2B5EF4-FFF2-40B4-BE49-F238E27FC236}">
                <a16:creationId xmlns:a16="http://schemas.microsoft.com/office/drawing/2014/main" id="{7B1CC334-2A75-40F8-8EFF-5946FC0618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7692" y="406167"/>
            <a:ext cx="609600" cy="609600"/>
          </a:xfrm>
          <a:prstGeom prst="rect">
            <a:avLst/>
          </a:prstGeom>
        </p:spPr>
      </p:pic>
    </p:spTree>
    <p:extLst>
      <p:ext uri="{BB962C8B-B14F-4D97-AF65-F5344CB8AC3E}">
        <p14:creationId xmlns:p14="http://schemas.microsoft.com/office/powerpoint/2010/main" val="39282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2D2A320-964C-40AC-9E8E-56BCA85F4E82}"/>
              </a:ext>
            </a:extLst>
          </p:cNvPr>
          <p:cNvSpPr txBox="1">
            <a:spLocks/>
          </p:cNvSpPr>
          <p:nvPr/>
        </p:nvSpPr>
        <p:spPr>
          <a:xfrm>
            <a:off x="5270500" y="2656049"/>
            <a:ext cx="6336284" cy="2095500"/>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buFont typeface="Wingdings" panose="05000000000000000000" pitchFamily="2" charset="2"/>
              <a:buChar char="§"/>
              <a:defRPr/>
            </a:pPr>
            <a:r>
              <a:rPr lang="en-US" sz="2400" b="1" dirty="0">
                <a:solidFill>
                  <a:schemeClr val="tx1">
                    <a:lumMod val="75000"/>
                    <a:lumOff val="25000"/>
                  </a:schemeClr>
                </a:solidFill>
                <a:latin typeface="Palanquin" panose="020B0004020203020204" pitchFamily="34" charset="0"/>
                <a:cs typeface="Palanquin" panose="020B0004020203020204" pitchFamily="34" charset="0"/>
              </a:rPr>
              <a:t>Knowingly</a:t>
            </a:r>
            <a:r>
              <a:rPr lang="en-US" sz="2400" dirty="0">
                <a:solidFill>
                  <a:schemeClr val="tx1">
                    <a:lumMod val="75000"/>
                    <a:lumOff val="25000"/>
                  </a:schemeClr>
                </a:solidFill>
                <a:latin typeface="Palanquin" panose="020B0004020203020204" pitchFamily="34" charset="0"/>
                <a:cs typeface="Palanquin" panose="020B0004020203020204" pitchFamily="34" charset="0"/>
              </a:rPr>
              <a:t> charging members for services that are covered or intentionally balance billing a member for the difference between the total FFS charge and contractor's payment to the provider</a:t>
            </a:r>
            <a:endParaRPr lang="en-US" sz="2400" dirty="0">
              <a:solidFill>
                <a:schemeClr val="tx1">
                  <a:lumMod val="75000"/>
                  <a:lumOff val="25000"/>
                </a:schemeClr>
              </a:solidFill>
            </a:endParaRPr>
          </a:p>
        </p:txBody>
      </p:sp>
      <p:sp>
        <p:nvSpPr>
          <p:cNvPr id="5" name="Content Placeholder 2">
            <a:extLst>
              <a:ext uri="{FF2B5EF4-FFF2-40B4-BE49-F238E27FC236}">
                <a16:creationId xmlns:a16="http://schemas.microsoft.com/office/drawing/2014/main" id="{CC6D02D9-A3F2-4862-A551-29EC8286D60A}"/>
              </a:ext>
            </a:extLst>
          </p:cNvPr>
          <p:cNvSpPr txBox="1">
            <a:spLocks/>
          </p:cNvSpPr>
          <p:nvPr/>
        </p:nvSpPr>
        <p:spPr>
          <a:xfrm>
            <a:off x="5270498" y="501065"/>
            <a:ext cx="6336284" cy="2070100"/>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buFont typeface="Wingdings" panose="05000000000000000000" pitchFamily="2" charset="2"/>
              <a:buChar char="§"/>
              <a:defRPr/>
            </a:pPr>
            <a:r>
              <a:rPr lang="en-US" sz="2600" b="1" dirty="0">
                <a:solidFill>
                  <a:schemeClr val="tx1">
                    <a:lumMod val="75000"/>
                    <a:lumOff val="25000"/>
                  </a:schemeClr>
                </a:solidFill>
                <a:latin typeface="Palanquin" panose="020B0004020203020204" pitchFamily="34" charset="0"/>
                <a:cs typeface="Palanquin" panose="020B0004020203020204" pitchFamily="34" charset="0"/>
              </a:rPr>
              <a:t>Intentional</a:t>
            </a:r>
            <a:r>
              <a:rPr lang="en-US" sz="2600" dirty="0">
                <a:solidFill>
                  <a:schemeClr val="tx1">
                    <a:lumMod val="75000"/>
                    <a:lumOff val="25000"/>
                  </a:schemeClr>
                </a:solidFill>
                <a:latin typeface="Palanquin" panose="020B0004020203020204" pitchFamily="34" charset="0"/>
                <a:cs typeface="Palanquin" panose="020B0004020203020204" pitchFamily="34" charset="0"/>
              </a:rPr>
              <a:t> failure to render medically appropriate covered services that providers are obligated to provide to members under their subcontracts with the contractor and under OHP regulations</a:t>
            </a:r>
          </a:p>
          <a:p>
            <a:endParaRPr lang="en-US" sz="2600" dirty="0"/>
          </a:p>
        </p:txBody>
      </p:sp>
      <p:sp useBgFill="1">
        <p:nvSpPr>
          <p:cNvPr id="2" name="Title 1"/>
          <p:cNvSpPr>
            <a:spLocks noGrp="1"/>
          </p:cNvSpPr>
          <p:nvPr>
            <p:ph type="title"/>
          </p:nvPr>
        </p:nvSpPr>
        <p:spPr>
          <a:xfrm>
            <a:off x="-254774" y="0"/>
            <a:ext cx="4890782" cy="6858001"/>
          </a:xfrm>
        </p:spPr>
        <p:txBody>
          <a:bodyPr>
            <a:normAutofit/>
          </a:bodyPr>
          <a:lstStyle/>
          <a:p>
            <a:r>
              <a:rPr lang="en-US" dirty="0">
                <a:solidFill>
                  <a:schemeClr val="tx1">
                    <a:lumMod val="75000"/>
                    <a:lumOff val="25000"/>
                  </a:schemeClr>
                </a:solidFill>
                <a:latin typeface="Palanquin" panose="020B0004020203020204" pitchFamily="34" charset="0"/>
                <a:cs typeface="Palanquin" panose="020B0004020203020204" pitchFamily="34" charset="0"/>
              </a:rPr>
              <a:t> </a:t>
            </a:r>
          </a:p>
        </p:txBody>
      </p:sp>
      <p:sp>
        <p:nvSpPr>
          <p:cNvPr id="3" name="Content Placeholder 2"/>
          <p:cNvSpPr>
            <a:spLocks noGrp="1"/>
          </p:cNvSpPr>
          <p:nvPr>
            <p:ph idx="1"/>
          </p:nvPr>
        </p:nvSpPr>
        <p:spPr>
          <a:xfrm>
            <a:off x="5270499" y="4752828"/>
            <a:ext cx="6336283" cy="1519223"/>
          </a:xfrm>
        </p:spPr>
        <p:txBody>
          <a:bodyPr wrap="square" anchor="t">
            <a:noAutofit/>
          </a:bodyPr>
          <a:lstStyle/>
          <a:p>
            <a:pPr>
              <a:spcBef>
                <a:spcPts val="600"/>
              </a:spcBef>
              <a:spcAft>
                <a:spcPts val="1200"/>
              </a:spcAft>
              <a:buFont typeface="Wingdings" panose="05000000000000000000" pitchFamily="2" charset="2"/>
              <a:buChar char="§"/>
              <a:defRPr/>
            </a:pPr>
            <a:r>
              <a:rPr lang="en-US" sz="2400" b="1" dirty="0">
                <a:solidFill>
                  <a:schemeClr val="tx1">
                    <a:lumMod val="75000"/>
                    <a:lumOff val="25000"/>
                  </a:schemeClr>
                </a:solidFill>
                <a:latin typeface="Palanquin" panose="020B0004020203020204" pitchFamily="34" charset="0"/>
                <a:cs typeface="Palanquin" panose="020B0004020203020204" pitchFamily="34" charset="0"/>
              </a:rPr>
              <a:t>A pattern of behavior </a:t>
            </a:r>
            <a:r>
              <a:rPr lang="en-US" sz="2400" dirty="0">
                <a:solidFill>
                  <a:schemeClr val="tx1">
                    <a:lumMod val="75000"/>
                    <a:lumOff val="25000"/>
                  </a:schemeClr>
                </a:solidFill>
                <a:latin typeface="Palanquin" panose="020B0004020203020204" pitchFamily="34" charset="0"/>
                <a:cs typeface="Palanquin" panose="020B0004020203020204" pitchFamily="34" charset="0"/>
              </a:rPr>
              <a:t>- intentionally overstated or up-coded levels of service. (20% of reviewed cases have findings)</a:t>
            </a:r>
          </a:p>
        </p:txBody>
      </p:sp>
      <p:sp>
        <p:nvSpPr>
          <p:cNvPr id="9" name="Title 1">
            <a:extLst>
              <a:ext uri="{FF2B5EF4-FFF2-40B4-BE49-F238E27FC236}">
                <a16:creationId xmlns:a16="http://schemas.microsoft.com/office/drawing/2014/main" id="{7ECE9F0A-5B4F-47DF-AA56-654B4D1B4437}"/>
              </a:ext>
            </a:extLst>
          </p:cNvPr>
          <p:cNvSpPr txBox="1">
            <a:spLocks/>
          </p:cNvSpPr>
          <p:nvPr/>
        </p:nvSpPr>
        <p:spPr>
          <a:xfrm>
            <a:off x="671819" y="2231472"/>
            <a:ext cx="3037596" cy="2251309"/>
          </a:xfrm>
          <a:custGeom>
            <a:avLst/>
            <a:gdLst>
              <a:gd name="connsiteX0" fmla="*/ 0 w 3037596"/>
              <a:gd name="connsiteY0" fmla="*/ 0 h 2251309"/>
              <a:gd name="connsiteX1" fmla="*/ 3037596 w 3037596"/>
              <a:gd name="connsiteY1" fmla="*/ 0 h 2251309"/>
              <a:gd name="connsiteX2" fmla="*/ 3037596 w 3037596"/>
              <a:gd name="connsiteY2" fmla="*/ 2251309 h 2251309"/>
              <a:gd name="connsiteX3" fmla="*/ 0 w 3037596"/>
              <a:gd name="connsiteY3" fmla="*/ 2251309 h 2251309"/>
              <a:gd name="connsiteX4" fmla="*/ 0 w 3037596"/>
              <a:gd name="connsiteY4" fmla="*/ 0 h 225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96" h="2251309" extrusionOk="0">
                <a:moveTo>
                  <a:pt x="0" y="0"/>
                </a:moveTo>
                <a:cubicBezTo>
                  <a:pt x="1436213" y="-85553"/>
                  <a:pt x="2472864" y="-50047"/>
                  <a:pt x="3037596" y="0"/>
                </a:cubicBezTo>
                <a:cubicBezTo>
                  <a:pt x="3110445" y="302740"/>
                  <a:pt x="3097921" y="1864012"/>
                  <a:pt x="3037596" y="2251309"/>
                </a:cubicBezTo>
                <a:cubicBezTo>
                  <a:pt x="2549201" y="2251581"/>
                  <a:pt x="980634" y="2292837"/>
                  <a:pt x="0" y="2251309"/>
                </a:cubicBezTo>
                <a:cubicBezTo>
                  <a:pt x="-4827" y="1863648"/>
                  <a:pt x="117123" y="732373"/>
                  <a:pt x="0" y="0"/>
                </a:cubicBezTo>
                <a:close/>
              </a:path>
            </a:pathLst>
          </a:custGeom>
          <a:noFill/>
          <a:ln w="38100" cmpd="tri">
            <a:solidFill>
              <a:srgbClr val="498769"/>
            </a:solidFill>
            <a:extLst>
              <a:ext uri="{C807C97D-BFC1-408E-A445-0C87EB9F89A2}">
                <ask:lineSketchStyleProps xmlns:ask="http://schemas.microsoft.com/office/drawing/2018/sketchyshapes" sd="890620116">
                  <a:prstGeom prst="rect">
                    <a:avLst/>
                  </a:prstGeom>
                  <ask:type>
                    <ask:lineSketchCurved/>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solidFill>
                  <a:schemeClr val="tx1">
                    <a:lumMod val="75000"/>
                    <a:lumOff val="25000"/>
                  </a:schemeClr>
                </a:solidFill>
                <a:latin typeface="Palanquin" panose="020B0004020203020204" pitchFamily="34" charset="0"/>
                <a:cs typeface="Palanquin" panose="020B0004020203020204" pitchFamily="34" charset="0"/>
              </a:rPr>
              <a:t>Examples of </a:t>
            </a:r>
          </a:p>
          <a:p>
            <a:pPr algn="ctr"/>
            <a:r>
              <a:rPr lang="en-US" altLang="en-US" dirty="0">
                <a:solidFill>
                  <a:schemeClr val="tx1">
                    <a:lumMod val="75000"/>
                    <a:lumOff val="25000"/>
                  </a:schemeClr>
                </a:solidFill>
                <a:latin typeface="Palanquin" panose="020B0004020203020204" pitchFamily="34" charset="0"/>
                <a:cs typeface="Palanquin" panose="020B0004020203020204" pitchFamily="34" charset="0"/>
              </a:rPr>
              <a:t>Fraud</a:t>
            </a:r>
            <a:endParaRPr lang="en-US" dirty="0">
              <a:solidFill>
                <a:schemeClr val="tx1">
                  <a:lumMod val="75000"/>
                  <a:lumOff val="25000"/>
                </a:schemeClr>
              </a:solidFill>
              <a:latin typeface="Palanquin" panose="020B0004020203020204" pitchFamily="34" charset="0"/>
              <a:cs typeface="Palanquin" panose="020B0004020203020204" pitchFamily="34" charset="0"/>
            </a:endParaRPr>
          </a:p>
        </p:txBody>
      </p:sp>
      <p:cxnSp>
        <p:nvCxnSpPr>
          <p:cNvPr id="8" name="Straight Connector 7">
            <a:extLst>
              <a:ext uri="{FF2B5EF4-FFF2-40B4-BE49-F238E27FC236}">
                <a16:creationId xmlns:a16="http://schemas.microsoft.com/office/drawing/2014/main" id="{56A8CEE7-C0DC-4352-9881-19916BAFEE2A}"/>
              </a:ext>
            </a:extLst>
          </p:cNvPr>
          <p:cNvCxnSpPr/>
          <p:nvPr/>
        </p:nvCxnSpPr>
        <p:spPr>
          <a:xfrm>
            <a:off x="4636008" y="-37324"/>
            <a:ext cx="0" cy="6932645"/>
          </a:xfrm>
          <a:prstGeom prst="line">
            <a:avLst/>
          </a:prstGeom>
          <a:ln>
            <a:solidFill>
              <a:srgbClr val="498769"/>
            </a:solidFill>
          </a:ln>
        </p:spPr>
        <p:style>
          <a:lnRef idx="1">
            <a:schemeClr val="accent1"/>
          </a:lnRef>
          <a:fillRef idx="0">
            <a:schemeClr val="accent1"/>
          </a:fillRef>
          <a:effectRef idx="0">
            <a:schemeClr val="accent1"/>
          </a:effectRef>
          <a:fontRef idx="minor">
            <a:schemeClr val="tx1"/>
          </a:fontRef>
        </p:style>
      </p:cxnSp>
      <p:pic>
        <p:nvPicPr>
          <p:cNvPr id="6" name="FWA 5">
            <a:hlinkClick r:id="" action="ppaction://media"/>
            <a:extLst>
              <a:ext uri="{FF2B5EF4-FFF2-40B4-BE49-F238E27FC236}">
                <a16:creationId xmlns:a16="http://schemas.microsoft.com/office/drawing/2014/main" id="{F5E044AA-FDA1-44EB-8394-98E5777C28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1982" y="281149"/>
            <a:ext cx="609600" cy="609600"/>
          </a:xfrm>
          <a:prstGeom prst="rect">
            <a:avLst/>
          </a:prstGeom>
        </p:spPr>
      </p:pic>
    </p:spTree>
    <p:extLst>
      <p:ext uri="{BB962C8B-B14F-4D97-AF65-F5344CB8AC3E}">
        <p14:creationId xmlns:p14="http://schemas.microsoft.com/office/powerpoint/2010/main" val="411665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2918" y="327171"/>
            <a:ext cx="6125367" cy="1220537"/>
          </a:xfrm>
        </p:spPr>
        <p:txBody>
          <a:bodyPr>
            <a:normAutofit/>
          </a:bodyPr>
          <a:lstStyle/>
          <a:p>
            <a:pPr algn="ctr"/>
            <a:r>
              <a:rPr lang="en-US" altLang="en-US" dirty="0">
                <a:solidFill>
                  <a:schemeClr val="tx1">
                    <a:lumMod val="75000"/>
                    <a:lumOff val="25000"/>
                  </a:schemeClr>
                </a:solidFill>
                <a:latin typeface="Palanquin" panose="020B0004020203020204" pitchFamily="34" charset="0"/>
                <a:cs typeface="Palanquin" panose="020B0004020203020204" pitchFamily="34" charset="0"/>
              </a:rPr>
              <a:t>More Examples of Fraud</a:t>
            </a:r>
            <a:endParaRPr lang="en-US" dirty="0">
              <a:solidFill>
                <a:schemeClr val="tx1">
                  <a:lumMod val="75000"/>
                  <a:lumOff val="25000"/>
                </a:schemeClr>
              </a:solidFill>
              <a:latin typeface="Palanquin" panose="020B0004020203020204" pitchFamily="34" charset="0"/>
              <a:cs typeface="Palanquin" panose="020B0004020203020204" pitchFamily="34" charset="0"/>
            </a:endParaRPr>
          </a:p>
        </p:txBody>
      </p:sp>
      <p:sp>
        <p:nvSpPr>
          <p:cNvPr id="3" name="Content Placeholder 2"/>
          <p:cNvSpPr>
            <a:spLocks noGrp="1"/>
          </p:cNvSpPr>
          <p:nvPr>
            <p:ph idx="4294967295"/>
          </p:nvPr>
        </p:nvSpPr>
        <p:spPr>
          <a:xfrm>
            <a:off x="8085586" y="1547708"/>
            <a:ext cx="3618451" cy="2000833"/>
          </a:xfrm>
          <a:solidFill>
            <a:srgbClr val="498769"/>
          </a:solidFill>
        </p:spPr>
        <p:txBody>
          <a:bodyPr anchor="ctr">
            <a:normAutofit/>
          </a:bodyPr>
          <a:lstStyle/>
          <a:p>
            <a:pPr marL="0" indent="0" algn="ctr">
              <a:buNone/>
            </a:pPr>
            <a:r>
              <a:rPr lang="en-US" sz="2000" dirty="0">
                <a:solidFill>
                  <a:schemeClr val="bg1"/>
                </a:solidFill>
                <a:latin typeface="Palanquin" panose="020B0004020203020204" pitchFamily="34" charset="0"/>
                <a:cs typeface="Palanquin" panose="020B0004020203020204" pitchFamily="34" charset="0"/>
              </a:rPr>
              <a:t>Billing Medicaid for services or goods not provided</a:t>
            </a:r>
          </a:p>
        </p:txBody>
      </p:sp>
      <p:sp>
        <p:nvSpPr>
          <p:cNvPr id="17" name="Content Placeholder 2">
            <a:extLst>
              <a:ext uri="{FF2B5EF4-FFF2-40B4-BE49-F238E27FC236}">
                <a16:creationId xmlns:a16="http://schemas.microsoft.com/office/drawing/2014/main" id="{0B79D4B9-3119-4EE3-8F47-78FB5C727CA1}"/>
              </a:ext>
            </a:extLst>
          </p:cNvPr>
          <p:cNvSpPr txBox="1">
            <a:spLocks/>
          </p:cNvSpPr>
          <p:nvPr/>
        </p:nvSpPr>
        <p:spPr>
          <a:xfrm>
            <a:off x="4216377" y="1547710"/>
            <a:ext cx="3618451" cy="2000832"/>
          </a:xfrm>
          <a:prstGeom prst="rect">
            <a:avLst/>
          </a:prstGeom>
          <a:solidFill>
            <a:schemeClr val="accent2">
              <a:lumMod val="7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Palanquin" panose="020B0004020203020204" pitchFamily="34" charset="0"/>
                <a:cs typeface="Palanquin" panose="020B0004020203020204" pitchFamily="34" charset="0"/>
              </a:rPr>
              <a:t>Billing Medicaid for services that are medically unnecessary or that fail to meet professionally recognized standards for health care</a:t>
            </a:r>
          </a:p>
        </p:txBody>
      </p:sp>
      <p:sp>
        <p:nvSpPr>
          <p:cNvPr id="18" name="Content Placeholder 2">
            <a:extLst>
              <a:ext uri="{FF2B5EF4-FFF2-40B4-BE49-F238E27FC236}">
                <a16:creationId xmlns:a16="http://schemas.microsoft.com/office/drawing/2014/main" id="{48B1E020-ED3E-40FC-A6E9-CED8DA8E236B}"/>
              </a:ext>
            </a:extLst>
          </p:cNvPr>
          <p:cNvSpPr txBox="1">
            <a:spLocks/>
          </p:cNvSpPr>
          <p:nvPr/>
        </p:nvSpPr>
        <p:spPr>
          <a:xfrm>
            <a:off x="372891" y="1547709"/>
            <a:ext cx="3618451" cy="2000832"/>
          </a:xfrm>
          <a:prstGeom prst="rect">
            <a:avLst/>
          </a:prstGeom>
          <a:solidFill>
            <a:schemeClr val="accent2">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Characterizing non-covered services or costs in a way that secures reimbursement from Medicaid</a:t>
            </a:r>
          </a:p>
        </p:txBody>
      </p:sp>
      <p:sp>
        <p:nvSpPr>
          <p:cNvPr id="19" name="Content Placeholder 2">
            <a:extLst>
              <a:ext uri="{FF2B5EF4-FFF2-40B4-BE49-F238E27FC236}">
                <a16:creationId xmlns:a16="http://schemas.microsoft.com/office/drawing/2014/main" id="{E2A133D6-D2FA-45EC-8B86-4060389D9765}"/>
              </a:ext>
            </a:extLst>
          </p:cNvPr>
          <p:cNvSpPr txBox="1">
            <a:spLocks/>
          </p:cNvSpPr>
          <p:nvPr/>
        </p:nvSpPr>
        <p:spPr>
          <a:xfrm>
            <a:off x="372890" y="3789065"/>
            <a:ext cx="3618451" cy="1998386"/>
          </a:xfrm>
          <a:prstGeom prst="rect">
            <a:avLst/>
          </a:prstGeom>
          <a:solidFill>
            <a:srgbClr val="92D05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Making inaccurate, false or improper entries in medical records, cost reports and any other records used to support reimbursement</a:t>
            </a:r>
          </a:p>
        </p:txBody>
      </p:sp>
      <p:sp>
        <p:nvSpPr>
          <p:cNvPr id="21" name="Content Placeholder 2">
            <a:extLst>
              <a:ext uri="{FF2B5EF4-FFF2-40B4-BE49-F238E27FC236}">
                <a16:creationId xmlns:a16="http://schemas.microsoft.com/office/drawing/2014/main" id="{732C1753-D55D-477E-A779-E86BC1A593EF}"/>
              </a:ext>
            </a:extLst>
          </p:cNvPr>
          <p:cNvSpPr txBox="1">
            <a:spLocks/>
          </p:cNvSpPr>
          <p:nvPr/>
        </p:nvSpPr>
        <p:spPr>
          <a:xfrm>
            <a:off x="4216377" y="3789065"/>
            <a:ext cx="3618450" cy="1998386"/>
          </a:xfrm>
          <a:prstGeom prst="rect">
            <a:avLst/>
          </a:prstGeom>
          <a:solidFill>
            <a:srgbClr val="95C7B4"/>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75000"/>
                    <a:lumOff val="25000"/>
                  </a:schemeClr>
                </a:solidFill>
                <a:latin typeface="Palanquin" panose="020B0004020203020204" pitchFamily="34" charset="0"/>
                <a:cs typeface="Palanquin" panose="020B0004020203020204" pitchFamily="34" charset="0"/>
              </a:rPr>
              <a:t>Billing Medicaid for undocumented services</a:t>
            </a:r>
          </a:p>
        </p:txBody>
      </p:sp>
      <p:sp>
        <p:nvSpPr>
          <p:cNvPr id="23" name="Content Placeholder 2">
            <a:extLst>
              <a:ext uri="{FF2B5EF4-FFF2-40B4-BE49-F238E27FC236}">
                <a16:creationId xmlns:a16="http://schemas.microsoft.com/office/drawing/2014/main" id="{5E2A2E07-F27E-41CD-8832-C9A58549090F}"/>
              </a:ext>
            </a:extLst>
          </p:cNvPr>
          <p:cNvSpPr txBox="1">
            <a:spLocks/>
          </p:cNvSpPr>
          <p:nvPr/>
        </p:nvSpPr>
        <p:spPr>
          <a:xfrm>
            <a:off x="8085585" y="3789065"/>
            <a:ext cx="3618449" cy="1998386"/>
          </a:xfrm>
          <a:prstGeom prst="rect">
            <a:avLst/>
          </a:prstGeom>
          <a:solidFill>
            <a:schemeClr val="accent2">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latin typeface="Palanquin" panose="020B0004020203020204" pitchFamily="34" charset="0"/>
                <a:cs typeface="Palanquin" panose="020B0004020203020204" pitchFamily="34" charset="0"/>
              </a:rPr>
              <a:t>Assigning an incorrect code to a service in order to obtain a higher reimbursement</a:t>
            </a:r>
          </a:p>
        </p:txBody>
      </p:sp>
      <p:pic>
        <p:nvPicPr>
          <p:cNvPr id="4" name="FWA 6">
            <a:hlinkClick r:id="" action="ppaction://media"/>
            <a:extLst>
              <a:ext uri="{FF2B5EF4-FFF2-40B4-BE49-F238E27FC236}">
                <a16:creationId xmlns:a16="http://schemas.microsoft.com/office/drawing/2014/main" id="{ED77AC3A-B818-4C8C-85CE-56BE31E9B2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0822" y="327840"/>
            <a:ext cx="609600" cy="609600"/>
          </a:xfrm>
          <a:prstGeom prst="rect">
            <a:avLst/>
          </a:prstGeom>
        </p:spPr>
      </p:pic>
    </p:spTree>
    <p:extLst>
      <p:ext uri="{BB962C8B-B14F-4D97-AF65-F5344CB8AC3E}">
        <p14:creationId xmlns:p14="http://schemas.microsoft.com/office/powerpoint/2010/main" val="36313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979" y="883983"/>
            <a:ext cx="7987018" cy="1119726"/>
          </a:xfrm>
        </p:spPr>
        <p:txBody>
          <a:bodyPr/>
          <a:lstStyle/>
          <a:p>
            <a:pPr algn="ctr"/>
            <a:r>
              <a:rPr lang="en-US" altLang="en-US" dirty="0">
                <a:solidFill>
                  <a:schemeClr val="tx1">
                    <a:lumMod val="75000"/>
                    <a:lumOff val="25000"/>
                  </a:schemeClr>
                </a:solidFill>
                <a:latin typeface="Palanquin" panose="020B0004020203020204" pitchFamily="34" charset="0"/>
                <a:cs typeface="Palanquin" panose="020B0004020203020204" pitchFamily="34" charset="0"/>
              </a:rPr>
              <a:t>Some More Examples of Fraud</a:t>
            </a:r>
            <a:endParaRPr lang="en-US" dirty="0">
              <a:solidFill>
                <a:schemeClr val="tx1">
                  <a:lumMod val="75000"/>
                  <a:lumOff val="25000"/>
                </a:schemeClr>
              </a:solidFill>
              <a:latin typeface="Palanquin" panose="020B0004020203020204" pitchFamily="34" charset="0"/>
              <a:cs typeface="Palanquin" panose="020B0004020203020204" pitchFamily="34" charset="0"/>
            </a:endParaRPr>
          </a:p>
        </p:txBody>
      </p:sp>
      <p:sp>
        <p:nvSpPr>
          <p:cNvPr id="3" name="Content Placeholder 2"/>
          <p:cNvSpPr>
            <a:spLocks noGrp="1"/>
          </p:cNvSpPr>
          <p:nvPr>
            <p:ph idx="1"/>
          </p:nvPr>
        </p:nvSpPr>
        <p:spPr>
          <a:xfrm>
            <a:off x="404594" y="2822054"/>
            <a:ext cx="3574409" cy="1559096"/>
          </a:xfrm>
          <a:ln w="38100">
            <a:solidFill>
              <a:srgbClr val="498769"/>
            </a:solidFill>
          </a:ln>
        </p:spPr>
        <p:txBody>
          <a:bodyPr anchor="ctr">
            <a:normAutofit/>
          </a:bodyPr>
          <a:lstStyle/>
          <a:p>
            <a:pPr marL="0" indent="0" algn="ctr">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Failing to seek payment from beneficiaries who may have other primary payment sources</a:t>
            </a:r>
          </a:p>
        </p:txBody>
      </p:sp>
      <p:sp>
        <p:nvSpPr>
          <p:cNvPr id="4" name="Content Placeholder 2">
            <a:extLst>
              <a:ext uri="{FF2B5EF4-FFF2-40B4-BE49-F238E27FC236}">
                <a16:creationId xmlns:a16="http://schemas.microsoft.com/office/drawing/2014/main" id="{27C60EC0-3FC6-4EEB-95C8-6A8E675CA5AB}"/>
              </a:ext>
            </a:extLst>
          </p:cNvPr>
          <p:cNvSpPr txBox="1">
            <a:spLocks/>
          </p:cNvSpPr>
          <p:nvPr/>
        </p:nvSpPr>
        <p:spPr>
          <a:xfrm>
            <a:off x="8649749" y="3125658"/>
            <a:ext cx="3137657" cy="951891"/>
          </a:xfrm>
          <a:prstGeom prst="rect">
            <a:avLst/>
          </a:prstGeom>
          <a:ln w="38100">
            <a:solidFill>
              <a:schemeClr val="accent2">
                <a:lumMod val="5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Participating in kickbacks and rebates</a:t>
            </a:r>
          </a:p>
        </p:txBody>
      </p:sp>
      <p:sp>
        <p:nvSpPr>
          <p:cNvPr id="5" name="Content Placeholder 2">
            <a:extLst>
              <a:ext uri="{FF2B5EF4-FFF2-40B4-BE49-F238E27FC236}">
                <a16:creationId xmlns:a16="http://schemas.microsoft.com/office/drawing/2014/main" id="{965F84FA-AE24-4C65-971A-63B0FCC29B5A}"/>
              </a:ext>
            </a:extLst>
          </p:cNvPr>
          <p:cNvSpPr txBox="1">
            <a:spLocks/>
          </p:cNvSpPr>
          <p:nvPr/>
        </p:nvSpPr>
        <p:spPr>
          <a:xfrm>
            <a:off x="4495977" y="2306970"/>
            <a:ext cx="3717022" cy="2589265"/>
          </a:xfrm>
          <a:prstGeom prst="rect">
            <a:avLst/>
          </a:prstGeom>
          <a:ln w="38100">
            <a:solidFill>
              <a:schemeClr val="accent2">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1">
                    <a:lumMod val="75000"/>
                    <a:lumOff val="25000"/>
                  </a:schemeClr>
                </a:solidFill>
                <a:latin typeface="Palanquin" panose="020B0004020203020204" pitchFamily="34" charset="0"/>
                <a:cs typeface="Palanquin" panose="020B0004020203020204" pitchFamily="34" charset="0"/>
              </a:rPr>
              <a:t>Altering, falsifying, destroying, or concealing medical records, income and expenditure reports or any other records that support Medicaid reimbursement.</a:t>
            </a:r>
          </a:p>
        </p:txBody>
      </p:sp>
      <p:sp>
        <p:nvSpPr>
          <p:cNvPr id="6" name="Rectangle 5">
            <a:extLst>
              <a:ext uri="{FF2B5EF4-FFF2-40B4-BE49-F238E27FC236}">
                <a16:creationId xmlns:a16="http://schemas.microsoft.com/office/drawing/2014/main" id="{805E4D70-8175-4949-8D9D-BCE6483D4D6A}"/>
              </a:ext>
            </a:extLst>
          </p:cNvPr>
          <p:cNvSpPr/>
          <p:nvPr/>
        </p:nvSpPr>
        <p:spPr>
          <a:xfrm>
            <a:off x="-123039" y="-89133"/>
            <a:ext cx="12315039" cy="44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67F013-9785-429B-BA2E-B90B77D77EB4}"/>
              </a:ext>
            </a:extLst>
          </p:cNvPr>
          <p:cNvSpPr/>
          <p:nvPr/>
        </p:nvSpPr>
        <p:spPr>
          <a:xfrm>
            <a:off x="-61520" y="6630130"/>
            <a:ext cx="12315039" cy="44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FWA 7">
            <a:hlinkClick r:id="" action="ppaction://media"/>
            <a:extLst>
              <a:ext uri="{FF2B5EF4-FFF2-40B4-BE49-F238E27FC236}">
                <a16:creationId xmlns:a16="http://schemas.microsoft.com/office/drawing/2014/main" id="{E89D8041-5A34-4085-8EA9-A41AE2548D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49843" y="131602"/>
            <a:ext cx="609600" cy="609600"/>
          </a:xfrm>
          <a:prstGeom prst="rect">
            <a:avLst/>
          </a:prstGeom>
        </p:spPr>
      </p:pic>
    </p:spTree>
    <p:extLst>
      <p:ext uri="{BB962C8B-B14F-4D97-AF65-F5344CB8AC3E}">
        <p14:creationId xmlns:p14="http://schemas.microsoft.com/office/powerpoint/2010/main" val="64951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7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103E93B-7A53-4D75-AAD4-A1727F50AFF6}"/>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99270" y="2731951"/>
            <a:ext cx="12390540" cy="4126049"/>
          </a:xfrm>
          <a:prstGeom prst="rect">
            <a:avLst/>
          </a:prstGeom>
        </p:spPr>
      </p:pic>
      <p:sp>
        <p:nvSpPr>
          <p:cNvPr id="2" name="Title 1"/>
          <p:cNvSpPr>
            <a:spLocks noGrp="1"/>
          </p:cNvSpPr>
          <p:nvPr>
            <p:ph type="title"/>
          </p:nvPr>
        </p:nvSpPr>
        <p:spPr>
          <a:xfrm>
            <a:off x="3759314" y="869950"/>
            <a:ext cx="4673367" cy="918391"/>
          </a:xfrm>
          <a:custGeom>
            <a:avLst/>
            <a:gdLst>
              <a:gd name="connsiteX0" fmla="*/ 0 w 4673367"/>
              <a:gd name="connsiteY0" fmla="*/ 0 h 918391"/>
              <a:gd name="connsiteX1" fmla="*/ 4673367 w 4673367"/>
              <a:gd name="connsiteY1" fmla="*/ 0 h 918391"/>
              <a:gd name="connsiteX2" fmla="*/ 4673367 w 4673367"/>
              <a:gd name="connsiteY2" fmla="*/ 918391 h 918391"/>
              <a:gd name="connsiteX3" fmla="*/ 0 w 4673367"/>
              <a:gd name="connsiteY3" fmla="*/ 918391 h 918391"/>
              <a:gd name="connsiteX4" fmla="*/ 0 w 4673367"/>
              <a:gd name="connsiteY4" fmla="*/ 0 h 91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67" h="918391" fill="none" extrusionOk="0">
                <a:moveTo>
                  <a:pt x="0" y="0"/>
                </a:moveTo>
                <a:cubicBezTo>
                  <a:pt x="2331802" y="-155994"/>
                  <a:pt x="4153351" y="139782"/>
                  <a:pt x="4673367" y="0"/>
                </a:cubicBezTo>
                <a:cubicBezTo>
                  <a:pt x="4661793" y="416979"/>
                  <a:pt x="4663759" y="793203"/>
                  <a:pt x="4673367" y="918391"/>
                </a:cubicBezTo>
                <a:cubicBezTo>
                  <a:pt x="3691923" y="760264"/>
                  <a:pt x="943052" y="1050244"/>
                  <a:pt x="0" y="918391"/>
                </a:cubicBezTo>
                <a:cubicBezTo>
                  <a:pt x="-14050" y="791238"/>
                  <a:pt x="-23494" y="364353"/>
                  <a:pt x="0" y="0"/>
                </a:cubicBezTo>
                <a:close/>
              </a:path>
              <a:path w="4673367" h="918391" stroke="0" extrusionOk="0">
                <a:moveTo>
                  <a:pt x="0" y="0"/>
                </a:moveTo>
                <a:cubicBezTo>
                  <a:pt x="1022840" y="88360"/>
                  <a:pt x="4026764" y="150259"/>
                  <a:pt x="4673367" y="0"/>
                </a:cubicBezTo>
                <a:cubicBezTo>
                  <a:pt x="4737564" y="388164"/>
                  <a:pt x="4602044" y="753571"/>
                  <a:pt x="4673367" y="918391"/>
                </a:cubicBezTo>
                <a:cubicBezTo>
                  <a:pt x="2780703" y="877964"/>
                  <a:pt x="2249164" y="939275"/>
                  <a:pt x="0" y="918391"/>
                </a:cubicBezTo>
                <a:cubicBezTo>
                  <a:pt x="22764" y="709006"/>
                  <a:pt x="42663" y="397031"/>
                  <a:pt x="0" y="0"/>
                </a:cubicBezTo>
                <a:close/>
              </a:path>
            </a:pathLst>
          </a:custGeom>
          <a:ln w="12700">
            <a:solidFill>
              <a:srgbClr val="498769"/>
            </a:solidFill>
            <a:extLst>
              <a:ext uri="{C807C97D-BFC1-408E-A445-0C87EB9F89A2}">
                <ask:lineSketchStyleProps xmlns:ask="http://schemas.microsoft.com/office/drawing/2018/sketchyshapes" sd="420089257">
                  <ask:type>
                    <ask:lineSketchCurved/>
                  </ask:type>
                </ask:lineSketchStyleProps>
              </a:ext>
            </a:extLst>
          </a:ln>
        </p:spPr>
        <p:txBody>
          <a:bodyPr/>
          <a:lstStyle/>
          <a:p>
            <a:pPr algn="ctr"/>
            <a:r>
              <a:rPr lang="en-US" dirty="0">
                <a:solidFill>
                  <a:schemeClr val="tx1">
                    <a:lumMod val="75000"/>
                    <a:lumOff val="25000"/>
                  </a:schemeClr>
                </a:solidFill>
                <a:latin typeface="Palanquin" panose="020B0004020203020204" pitchFamily="34" charset="0"/>
                <a:cs typeface="Palanquin" panose="020B0004020203020204" pitchFamily="34" charset="0"/>
              </a:rPr>
              <a:t>Defining Abuse</a:t>
            </a:r>
          </a:p>
        </p:txBody>
      </p:sp>
      <p:sp>
        <p:nvSpPr>
          <p:cNvPr id="3" name="Content Placeholder 2"/>
          <p:cNvSpPr>
            <a:spLocks noGrp="1"/>
          </p:cNvSpPr>
          <p:nvPr>
            <p:ph idx="1"/>
          </p:nvPr>
        </p:nvSpPr>
        <p:spPr>
          <a:xfrm>
            <a:off x="1087421" y="2270242"/>
            <a:ext cx="10017155" cy="3048380"/>
          </a:xfrm>
        </p:spPr>
        <p:txBody>
          <a:bodyPr>
            <a:normAutofit/>
          </a:bodyPr>
          <a:lstStyle/>
          <a:p>
            <a:pPr marL="0" indent="0">
              <a:spcBef>
                <a:spcPts val="600"/>
              </a:spcBef>
              <a:spcAft>
                <a:spcPts val="1200"/>
              </a:spcAft>
              <a:buNone/>
            </a:pPr>
            <a:r>
              <a:rPr lang="en-US" sz="3200" b="1" dirty="0">
                <a:solidFill>
                  <a:schemeClr val="tx1">
                    <a:lumMod val="75000"/>
                    <a:lumOff val="25000"/>
                  </a:schemeClr>
                </a:solidFill>
                <a:latin typeface="Palanquin" panose="020B0004020203020204" pitchFamily="34" charset="0"/>
                <a:cs typeface="Palanquin" panose="020B0004020203020204" pitchFamily="34" charset="0"/>
              </a:rPr>
              <a:t>Abuse</a:t>
            </a:r>
            <a:r>
              <a:rPr lang="en-US" sz="2400" dirty="0">
                <a:solidFill>
                  <a:schemeClr val="tx1">
                    <a:lumMod val="75000"/>
                    <a:lumOff val="25000"/>
                  </a:schemeClr>
                </a:solidFill>
                <a:latin typeface="Palanquin" panose="020B0004020203020204" pitchFamily="34" charset="0"/>
                <a:cs typeface="Palanquin" panose="020B0004020203020204" pitchFamily="34" charset="0"/>
              </a:rPr>
              <a:t> - Practices that are inconsistent with professional standards of care, medical necessity, or sound fiscal, business, or clinical practices that result in unnecessary cost or reimbursement.</a:t>
            </a:r>
          </a:p>
          <a:p>
            <a:pPr lvl="1">
              <a:spcBef>
                <a:spcPts val="600"/>
              </a:spcBef>
              <a:spcAft>
                <a:spcPts val="1200"/>
              </a:spcAft>
              <a:buFont typeface="Wingdings" panose="05000000000000000000" pitchFamily="2" charset="2"/>
              <a:buChar char="§"/>
            </a:pPr>
            <a:r>
              <a:rPr lang="en-US" b="1" dirty="0">
                <a:solidFill>
                  <a:schemeClr val="tx1">
                    <a:lumMod val="75000"/>
                    <a:lumOff val="25000"/>
                  </a:schemeClr>
                </a:solidFill>
                <a:latin typeface="Palanquin" panose="020B0004020203020204" pitchFamily="34" charset="0"/>
                <a:cs typeface="Palanquin" panose="020B0004020203020204" pitchFamily="34" charset="0"/>
              </a:rPr>
              <a:t>Intent</a:t>
            </a:r>
            <a:r>
              <a:rPr lang="en-US" dirty="0">
                <a:solidFill>
                  <a:schemeClr val="tx1">
                    <a:lumMod val="75000"/>
                    <a:lumOff val="25000"/>
                  </a:schemeClr>
                </a:solidFill>
                <a:latin typeface="Palanquin" panose="020B0004020203020204" pitchFamily="34" charset="0"/>
                <a:cs typeface="Palanquin" panose="020B0004020203020204" pitchFamily="34" charset="0"/>
              </a:rPr>
              <a:t> is the key distinction between fraud and abuse </a:t>
            </a:r>
          </a:p>
          <a:p>
            <a:pPr lvl="1">
              <a:spcBef>
                <a:spcPts val="600"/>
              </a:spcBef>
              <a:spcAft>
                <a:spcPts val="1200"/>
              </a:spcAft>
              <a:buFont typeface="Wingdings" panose="05000000000000000000" pitchFamily="2" charset="2"/>
              <a:buChar char="§"/>
            </a:pPr>
            <a:r>
              <a:rPr lang="en-US" dirty="0">
                <a:solidFill>
                  <a:schemeClr val="tx1">
                    <a:lumMod val="75000"/>
                    <a:lumOff val="25000"/>
                  </a:schemeClr>
                </a:solidFill>
                <a:latin typeface="Palanquin" panose="020B0004020203020204" pitchFamily="34" charset="0"/>
                <a:cs typeface="Palanquin" panose="020B0004020203020204" pitchFamily="34" charset="0"/>
              </a:rPr>
              <a:t>An allegation of waste and abuse can escalate into a fraud investigation if a pattern of intent is determined</a:t>
            </a:r>
          </a:p>
        </p:txBody>
      </p:sp>
      <p:pic>
        <p:nvPicPr>
          <p:cNvPr id="5" name="FWA 8">
            <a:hlinkClick r:id="" action="ppaction://media"/>
            <a:extLst>
              <a:ext uri="{FF2B5EF4-FFF2-40B4-BE49-F238E27FC236}">
                <a16:creationId xmlns:a16="http://schemas.microsoft.com/office/drawing/2014/main" id="{EC50C85A-BBCE-409A-AC12-DF28AF3AEC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5655" y="364222"/>
            <a:ext cx="609600" cy="609600"/>
          </a:xfrm>
          <a:prstGeom prst="rect">
            <a:avLst/>
          </a:prstGeom>
        </p:spPr>
      </p:pic>
    </p:spTree>
    <p:extLst>
      <p:ext uri="{BB962C8B-B14F-4D97-AF65-F5344CB8AC3E}">
        <p14:creationId xmlns:p14="http://schemas.microsoft.com/office/powerpoint/2010/main" val="32915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103E93B-7A53-4D75-AAD4-A1727F50AFF6}"/>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99270" y="2731951"/>
            <a:ext cx="12390540" cy="4126049"/>
          </a:xfrm>
          <a:prstGeom prst="rect">
            <a:avLst/>
          </a:prstGeom>
        </p:spPr>
      </p:pic>
      <p:sp>
        <p:nvSpPr>
          <p:cNvPr id="2" name="Title 1"/>
          <p:cNvSpPr>
            <a:spLocks noGrp="1"/>
          </p:cNvSpPr>
          <p:nvPr>
            <p:ph type="title"/>
          </p:nvPr>
        </p:nvSpPr>
        <p:spPr>
          <a:xfrm>
            <a:off x="3759314" y="869950"/>
            <a:ext cx="4673367" cy="918391"/>
          </a:xfrm>
          <a:custGeom>
            <a:avLst/>
            <a:gdLst>
              <a:gd name="connsiteX0" fmla="*/ 0 w 4673367"/>
              <a:gd name="connsiteY0" fmla="*/ 0 h 918391"/>
              <a:gd name="connsiteX1" fmla="*/ 4673367 w 4673367"/>
              <a:gd name="connsiteY1" fmla="*/ 0 h 918391"/>
              <a:gd name="connsiteX2" fmla="*/ 4673367 w 4673367"/>
              <a:gd name="connsiteY2" fmla="*/ 918391 h 918391"/>
              <a:gd name="connsiteX3" fmla="*/ 0 w 4673367"/>
              <a:gd name="connsiteY3" fmla="*/ 918391 h 918391"/>
              <a:gd name="connsiteX4" fmla="*/ 0 w 4673367"/>
              <a:gd name="connsiteY4" fmla="*/ 0 h 91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67" h="918391" fill="none" extrusionOk="0">
                <a:moveTo>
                  <a:pt x="0" y="0"/>
                </a:moveTo>
                <a:cubicBezTo>
                  <a:pt x="1261831" y="-37881"/>
                  <a:pt x="3576645" y="-5820"/>
                  <a:pt x="4673367" y="0"/>
                </a:cubicBezTo>
                <a:cubicBezTo>
                  <a:pt x="4718803" y="361265"/>
                  <a:pt x="4710043" y="712359"/>
                  <a:pt x="4673367" y="918391"/>
                </a:cubicBezTo>
                <a:cubicBezTo>
                  <a:pt x="2711460" y="756920"/>
                  <a:pt x="1269405" y="1013266"/>
                  <a:pt x="0" y="918391"/>
                </a:cubicBezTo>
                <a:cubicBezTo>
                  <a:pt x="-30840" y="771903"/>
                  <a:pt x="1221" y="257121"/>
                  <a:pt x="0" y="0"/>
                </a:cubicBezTo>
                <a:close/>
              </a:path>
              <a:path w="4673367" h="918391" stroke="0" extrusionOk="0">
                <a:moveTo>
                  <a:pt x="0" y="0"/>
                </a:moveTo>
                <a:cubicBezTo>
                  <a:pt x="2170743" y="-137539"/>
                  <a:pt x="3631616" y="94706"/>
                  <a:pt x="4673367" y="0"/>
                </a:cubicBezTo>
                <a:cubicBezTo>
                  <a:pt x="4593465" y="387351"/>
                  <a:pt x="4657663" y="565627"/>
                  <a:pt x="4673367" y="918391"/>
                </a:cubicBezTo>
                <a:cubicBezTo>
                  <a:pt x="2498606" y="888107"/>
                  <a:pt x="1095478" y="842920"/>
                  <a:pt x="0" y="918391"/>
                </a:cubicBezTo>
                <a:cubicBezTo>
                  <a:pt x="-72369" y="721901"/>
                  <a:pt x="-11819" y="198779"/>
                  <a:pt x="0" y="0"/>
                </a:cubicBezTo>
                <a:close/>
              </a:path>
            </a:pathLst>
          </a:custGeom>
          <a:ln w="12700">
            <a:solidFill>
              <a:srgbClr val="498769"/>
            </a:solidFill>
            <a:extLst>
              <a:ext uri="{C807C97D-BFC1-408E-A445-0C87EB9F89A2}">
                <ask:lineSketchStyleProps xmlns:ask="http://schemas.microsoft.com/office/drawing/2018/sketchyshapes" sd="3625602073">
                  <ask:type>
                    <ask:lineSketchCurved/>
                  </ask:type>
                </ask:lineSketchStyleProps>
              </a:ext>
            </a:extLst>
          </a:ln>
        </p:spPr>
        <p:txBody>
          <a:bodyPr/>
          <a:lstStyle/>
          <a:p>
            <a:pPr algn="ctr"/>
            <a:r>
              <a:rPr lang="en-US" dirty="0">
                <a:solidFill>
                  <a:schemeClr val="tx1">
                    <a:lumMod val="75000"/>
                    <a:lumOff val="25000"/>
                  </a:schemeClr>
                </a:solidFill>
                <a:latin typeface="Palanquin" panose="020B0004020203020204" pitchFamily="34" charset="0"/>
                <a:cs typeface="Palanquin" panose="020B0004020203020204" pitchFamily="34" charset="0"/>
              </a:rPr>
              <a:t>Defining Waste</a:t>
            </a:r>
          </a:p>
        </p:txBody>
      </p:sp>
      <p:sp>
        <p:nvSpPr>
          <p:cNvPr id="3" name="Content Placeholder 2"/>
          <p:cNvSpPr>
            <a:spLocks noGrp="1"/>
          </p:cNvSpPr>
          <p:nvPr>
            <p:ph idx="1"/>
          </p:nvPr>
        </p:nvSpPr>
        <p:spPr>
          <a:xfrm>
            <a:off x="1140724" y="2312186"/>
            <a:ext cx="9910546" cy="3048380"/>
          </a:xfrm>
        </p:spPr>
        <p:txBody>
          <a:bodyPr>
            <a:normAutofit/>
          </a:bodyPr>
          <a:lstStyle/>
          <a:p>
            <a:pPr marL="0" indent="0">
              <a:spcBef>
                <a:spcPts val="600"/>
              </a:spcBef>
              <a:spcAft>
                <a:spcPts val="1200"/>
              </a:spcAft>
              <a:buNone/>
            </a:pPr>
            <a:r>
              <a:rPr lang="en-US" sz="3200" b="1" dirty="0">
                <a:solidFill>
                  <a:schemeClr val="tx1">
                    <a:lumMod val="75000"/>
                    <a:lumOff val="25000"/>
                  </a:schemeClr>
                </a:solidFill>
                <a:latin typeface="Palanquin" panose="020B0004020203020204" pitchFamily="34" charset="0"/>
                <a:cs typeface="Palanquin" panose="020B0004020203020204" pitchFamily="34" charset="0"/>
              </a:rPr>
              <a:t>Waste</a:t>
            </a:r>
            <a:r>
              <a:rPr lang="en-US" sz="3200" dirty="0">
                <a:solidFill>
                  <a:schemeClr val="tx1">
                    <a:lumMod val="75000"/>
                    <a:lumOff val="25000"/>
                  </a:schemeClr>
                </a:solidFill>
                <a:latin typeface="Palanquin" panose="020B0004020203020204" pitchFamily="34" charset="0"/>
                <a:cs typeface="Palanquin" panose="020B0004020203020204" pitchFamily="34" charset="0"/>
              </a:rPr>
              <a:t> </a:t>
            </a:r>
            <a:r>
              <a:rPr lang="en-US" sz="2400" dirty="0">
                <a:solidFill>
                  <a:schemeClr val="tx1">
                    <a:lumMod val="75000"/>
                    <a:lumOff val="25000"/>
                  </a:schemeClr>
                </a:solidFill>
                <a:latin typeface="Palanquin" panose="020B0004020203020204" pitchFamily="34" charset="0"/>
                <a:cs typeface="Palanquin" panose="020B0004020203020204" pitchFamily="34" charset="0"/>
              </a:rPr>
              <a:t>- An over-utilization of services </a:t>
            </a:r>
            <a:r>
              <a:rPr lang="en-US" sz="2400" b="1" i="1" dirty="0">
                <a:solidFill>
                  <a:schemeClr val="tx1">
                    <a:lumMod val="75000"/>
                    <a:lumOff val="25000"/>
                  </a:schemeClr>
                </a:solidFill>
                <a:latin typeface="Palanquin" panose="020B0004020203020204" pitchFamily="34" charset="0"/>
                <a:cs typeface="Palanquin" panose="020B0004020203020204" pitchFamily="34" charset="0"/>
              </a:rPr>
              <a:t>(not caused by criminally negligent actions)</a:t>
            </a:r>
            <a:r>
              <a:rPr lang="en-US" sz="2400" dirty="0">
                <a:solidFill>
                  <a:schemeClr val="tx1">
                    <a:lumMod val="75000"/>
                    <a:lumOff val="25000"/>
                  </a:schemeClr>
                </a:solidFill>
                <a:latin typeface="Palanquin" panose="020B0004020203020204" pitchFamily="34" charset="0"/>
                <a:cs typeface="Palanquin" panose="020B0004020203020204" pitchFamily="34" charset="0"/>
              </a:rPr>
              <a:t>, or extravagant, careless or needless practices that result in unnecessary costs.  Waste is generally not considered to be caused by criminally negligent actions but rather the misuse of resources. Examples may include:</a:t>
            </a:r>
          </a:p>
          <a:p>
            <a:pPr lvl="1">
              <a:spcBef>
                <a:spcPts val="600"/>
              </a:spcBef>
              <a:spcAft>
                <a:spcPts val="1200"/>
              </a:spcAft>
              <a:buFont typeface="Wingdings" panose="05000000000000000000" pitchFamily="2" charset="2"/>
              <a:buChar char="§"/>
            </a:pPr>
            <a:r>
              <a:rPr lang="en-US" dirty="0">
                <a:solidFill>
                  <a:schemeClr val="tx1">
                    <a:lumMod val="75000"/>
                    <a:lumOff val="25000"/>
                  </a:schemeClr>
                </a:solidFill>
                <a:latin typeface="Palanquin" panose="020B0004020203020204" pitchFamily="34" charset="0"/>
                <a:cs typeface="Palanquin" panose="020B0004020203020204" pitchFamily="34" charset="0"/>
              </a:rPr>
              <a:t>Over-utilization of services or supplies</a:t>
            </a:r>
          </a:p>
          <a:p>
            <a:pPr lvl="1">
              <a:spcBef>
                <a:spcPts val="600"/>
              </a:spcBef>
              <a:spcAft>
                <a:spcPts val="1200"/>
              </a:spcAft>
              <a:buFont typeface="Wingdings" panose="05000000000000000000" pitchFamily="2" charset="2"/>
              <a:buChar char="§"/>
            </a:pPr>
            <a:r>
              <a:rPr lang="en-US" dirty="0">
                <a:solidFill>
                  <a:schemeClr val="tx1">
                    <a:lumMod val="75000"/>
                    <a:lumOff val="25000"/>
                  </a:schemeClr>
                </a:solidFill>
                <a:latin typeface="Palanquin" panose="020B0004020203020204" pitchFamily="34" charset="0"/>
                <a:cs typeface="Palanquin" panose="020B0004020203020204" pitchFamily="34" charset="0"/>
              </a:rPr>
              <a:t>Misuse of resources </a:t>
            </a:r>
          </a:p>
        </p:txBody>
      </p:sp>
      <p:pic>
        <p:nvPicPr>
          <p:cNvPr id="6" name="FWA 10">
            <a:hlinkClick r:id="" action="ppaction://media"/>
            <a:extLst>
              <a:ext uri="{FF2B5EF4-FFF2-40B4-BE49-F238E27FC236}">
                <a16:creationId xmlns:a16="http://schemas.microsoft.com/office/drawing/2014/main" id="{F05A9390-072B-415D-AB56-13323A348E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52433" y="322277"/>
            <a:ext cx="609600" cy="609600"/>
          </a:xfrm>
          <a:prstGeom prst="rect">
            <a:avLst/>
          </a:prstGeom>
        </p:spPr>
      </p:pic>
    </p:spTree>
    <p:extLst>
      <p:ext uri="{BB962C8B-B14F-4D97-AF65-F5344CB8AC3E}">
        <p14:creationId xmlns:p14="http://schemas.microsoft.com/office/powerpoint/2010/main" val="12674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1379</Words>
  <Application>Microsoft Office PowerPoint</Application>
  <PresentationFormat>Widescreen</PresentationFormat>
  <Paragraphs>126</Paragraphs>
  <Slides>20</Slides>
  <Notes>0</Notes>
  <HiddenSlides>0</HiddenSlides>
  <MMClips>19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Palanquin</vt:lpstr>
      <vt:lpstr>Wingdings</vt:lpstr>
      <vt:lpstr>Office Theme</vt:lpstr>
      <vt:lpstr>Medicaid Fraud, Waste, and Abuse (FWA)  Prevention</vt:lpstr>
      <vt:lpstr>What we’ll cover:</vt:lpstr>
      <vt:lpstr>Background</vt:lpstr>
      <vt:lpstr>Defining Fraud</vt:lpstr>
      <vt:lpstr> </vt:lpstr>
      <vt:lpstr>More Examples of Fraud</vt:lpstr>
      <vt:lpstr>Some More Examples of Fraud</vt:lpstr>
      <vt:lpstr>Defining Abuse</vt:lpstr>
      <vt:lpstr>Defining Waste</vt:lpstr>
      <vt:lpstr>The difference between fraud and abuse…</vt:lpstr>
      <vt:lpstr>False Claims Act</vt:lpstr>
      <vt:lpstr>False Claims Act –  Other Potential Consequences</vt:lpstr>
      <vt:lpstr>Mitigating Your Risk of FWA</vt:lpstr>
      <vt:lpstr> </vt:lpstr>
      <vt:lpstr>Fraud Detection &amp; Mitigation Activities</vt:lpstr>
      <vt:lpstr>Fraud Detection &amp; Mitigation Activities</vt:lpstr>
      <vt:lpstr>Fraud Detection &amp; Mitigation Activities</vt:lpstr>
      <vt:lpstr>Reporting Provider FWA</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Fraud, Waste, and Abuse (FWA)  Prevention</dc:title>
  <dc:creator>Katelyn Marks</dc:creator>
  <cp:lastModifiedBy>Katelyn Marks</cp:lastModifiedBy>
  <cp:revision>2</cp:revision>
  <dcterms:created xsi:type="dcterms:W3CDTF">2020-12-22T20:27:40Z</dcterms:created>
  <dcterms:modified xsi:type="dcterms:W3CDTF">2021-01-12T22:38:17Z</dcterms:modified>
</cp:coreProperties>
</file>